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57" r:id="rId1"/>
    <p:sldMasterId id="2147483709" r:id="rId2"/>
    <p:sldMasterId id="2147483721" r:id="rId3"/>
    <p:sldMasterId id="2147483892" r:id="rId4"/>
    <p:sldMasterId id="2147483914" r:id="rId5"/>
    <p:sldMasterId id="2147483921" r:id="rId6"/>
    <p:sldMasterId id="2147483946" r:id="rId7"/>
    <p:sldMasterId id="2147484039" r:id="rId8"/>
    <p:sldMasterId id="2147484105" r:id="rId9"/>
    <p:sldMasterId id="2147484109" r:id="rId10"/>
  </p:sldMasterIdLst>
  <p:notesMasterIdLst>
    <p:notesMasterId r:id="rId49"/>
  </p:notesMasterIdLst>
  <p:handoutMasterIdLst>
    <p:handoutMasterId r:id="rId50"/>
  </p:handoutMasterIdLst>
  <p:sldIdLst>
    <p:sldId id="7463" r:id="rId11"/>
    <p:sldId id="7490" r:id="rId12"/>
    <p:sldId id="7491" r:id="rId13"/>
    <p:sldId id="7492" r:id="rId14"/>
    <p:sldId id="7493" r:id="rId15"/>
    <p:sldId id="7494" r:id="rId16"/>
    <p:sldId id="7495" r:id="rId17"/>
    <p:sldId id="7496" r:id="rId18"/>
    <p:sldId id="7497" r:id="rId19"/>
    <p:sldId id="7562" r:id="rId20"/>
    <p:sldId id="7499" r:id="rId21"/>
    <p:sldId id="7500" r:id="rId22"/>
    <p:sldId id="7563" r:id="rId23"/>
    <p:sldId id="7504" r:id="rId24"/>
    <p:sldId id="7503" r:id="rId25"/>
    <p:sldId id="7505" r:id="rId26"/>
    <p:sldId id="7587" r:id="rId27"/>
    <p:sldId id="7588" r:id="rId28"/>
    <p:sldId id="7589" r:id="rId29"/>
    <p:sldId id="7590" r:id="rId30"/>
    <p:sldId id="7509" r:id="rId31"/>
    <p:sldId id="7522" r:id="rId32"/>
    <p:sldId id="7514" r:id="rId33"/>
    <p:sldId id="7515" r:id="rId34"/>
    <p:sldId id="7516" r:id="rId35"/>
    <p:sldId id="7517" r:id="rId36"/>
    <p:sldId id="7510" r:id="rId37"/>
    <p:sldId id="7511" r:id="rId38"/>
    <p:sldId id="7521" r:id="rId39"/>
    <p:sldId id="7525" r:id="rId40"/>
    <p:sldId id="7529" r:id="rId41"/>
    <p:sldId id="7530" r:id="rId42"/>
    <p:sldId id="7526" r:id="rId43"/>
    <p:sldId id="7524" r:id="rId44"/>
    <p:sldId id="7531" r:id="rId45"/>
    <p:sldId id="7532" r:id="rId46"/>
    <p:sldId id="7533" r:id="rId47"/>
    <p:sldId id="7527" r:id="rId48"/>
  </p:sldIdLst>
  <p:sldSz cx="9906000" cy="6858000" type="A4"/>
  <p:notesSz cx="6797675" cy="9928225"/>
  <p:embeddedFontLst>
    <p:embeddedFont>
      <p:font typeface="맑은 고딕" panose="020B0503020000020004" pitchFamily="34" charset="-127"/>
      <p:regular r:id="rId51"/>
      <p:bold r:id="rId52"/>
    </p:embeddedFont>
    <p:embeddedFont>
      <p:font typeface="맑은 고딕" panose="020B0503020000020004" pitchFamily="34" charset="-127"/>
      <p:regular r:id="rId51"/>
      <p:bold r:id="rId52"/>
    </p:embeddedFont>
    <p:embeddedFont>
      <p:font typeface="나눔고딕" panose="020D0604000000000000" pitchFamily="34" charset="-127"/>
      <p:regular r:id="rId53"/>
      <p:bold r:id="rId54"/>
    </p:embeddedFont>
    <p:embeddedFont>
      <p:font typeface="나눔고딕 ExtraBold" panose="020D0604000000000000" pitchFamily="34" charset="-127"/>
      <p:bold r:id="rId55"/>
    </p:embeddedFont>
    <p:embeddedFont>
      <p:font typeface="Arial Black" panose="020B0604020202020204" pitchFamily="34" charset="0"/>
      <p:bold r:id="rId56"/>
    </p:embeddedFont>
    <p:embeddedFont>
      <p:font typeface="Arial Unicode MS" panose="020B0604020202020204" pitchFamily="34" charset="-128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REE MIX DATA 전략" id="{D4722751-CF3F-46D2-B5F4-BF880F17A492}">
          <p14:sldIdLst>
            <p14:sldId id="7463"/>
            <p14:sldId id="7490"/>
            <p14:sldId id="7491"/>
            <p14:sldId id="7492"/>
            <p14:sldId id="7493"/>
            <p14:sldId id="7494"/>
            <p14:sldId id="7495"/>
            <p14:sldId id="7496"/>
            <p14:sldId id="7497"/>
            <p14:sldId id="7562"/>
            <p14:sldId id="7499"/>
            <p14:sldId id="7500"/>
          </p14:sldIdLst>
        </p14:section>
        <p14:section name="3 way 마케팅이란" id="{5D2FCD9E-901A-4220-837A-97B4A79B0119}">
          <p14:sldIdLst>
            <p14:sldId id="7563"/>
            <p14:sldId id="7504"/>
            <p14:sldId id="7503"/>
            <p14:sldId id="7505"/>
            <p14:sldId id="7587"/>
            <p14:sldId id="7588"/>
            <p14:sldId id="7589"/>
            <p14:sldId id="7590"/>
          </p14:sldIdLst>
        </p14:section>
        <p14:section name="코로나 이후 데이터 기반 기획" id="{5D687546-BCE7-4D14-A83E-9733A8EF369A}">
          <p14:sldIdLst/>
        </p14:section>
        <p14:section name="포스트 코로나 전략" id="{9FE3DCE2-95BD-4858-AADB-74F144EA7A0B}">
          <p14:sldIdLst/>
        </p14:section>
        <p14:section name="데이터 의사결정 이론 &amp; 실습" id="{EA5CAD16-F7C3-4E6F-9B9D-B702FFD8CF1B}">
          <p14:sldIdLst>
            <p14:sldId id="7509"/>
            <p14:sldId id="7522"/>
            <p14:sldId id="7514"/>
            <p14:sldId id="7515"/>
            <p14:sldId id="7516"/>
            <p14:sldId id="7517"/>
            <p14:sldId id="7510"/>
            <p14:sldId id="7511"/>
            <p14:sldId id="7521"/>
          </p14:sldIdLst>
        </p14:section>
        <p14:section name="고객 여정지도 그리기" id="{48FBE1FE-F5F2-4152-B223-09FAA18D2255}">
          <p14:sldIdLst>
            <p14:sldId id="7525"/>
            <p14:sldId id="7529"/>
            <p14:sldId id="7530"/>
            <p14:sldId id="7526"/>
            <p14:sldId id="7524"/>
            <p14:sldId id="7531"/>
            <p14:sldId id="7532"/>
            <p14:sldId id="7533"/>
            <p14:sldId id="7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6095">
          <p15:clr>
            <a:srgbClr val="A4A3A4"/>
          </p15:clr>
        </p15:guide>
        <p15:guide id="3" pos="126">
          <p15:clr>
            <a:srgbClr val="A4A3A4"/>
          </p15:clr>
        </p15:guide>
        <p15:guide id="4" pos="1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5108" initials="t" lastIdx="5" clrIdx="0">
    <p:extLst>
      <p:ext uri="{19B8F6BF-5375-455C-9EA6-DF929625EA0E}">
        <p15:presenceInfo xmlns:p15="http://schemas.microsoft.com/office/powerpoint/2012/main" userId="t510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19C"/>
    <a:srgbClr val="CC9A00"/>
    <a:srgbClr val="7A8EAA"/>
    <a:srgbClr val="16D7DC"/>
    <a:srgbClr val="12AEB2"/>
    <a:srgbClr val="0E898C"/>
    <a:srgbClr val="15CDD1"/>
    <a:srgbClr val="4BE7EB"/>
    <a:srgbClr val="C4AB97"/>
    <a:srgbClr val="DB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44" autoAdjust="0"/>
    <p:restoredTop sz="96327" autoAdjust="0"/>
  </p:normalViewPr>
  <p:slideViewPr>
    <p:cSldViewPr>
      <p:cViewPr varScale="1">
        <p:scale>
          <a:sx n="116" d="100"/>
          <a:sy n="116" d="100"/>
        </p:scale>
        <p:origin x="192" y="408"/>
      </p:cViewPr>
      <p:guideLst>
        <p:guide orient="horz" pos="4065"/>
        <p:guide pos="6095"/>
        <p:guide pos="126"/>
        <p:guide pos="17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390"/>
    </p:cViewPr>
  </p:sorterViewPr>
  <p:notesViewPr>
    <p:cSldViewPr>
      <p:cViewPr varScale="1">
        <p:scale>
          <a:sx n="84" d="100"/>
          <a:sy n="84" d="100"/>
        </p:scale>
        <p:origin x="-3954" y="-102"/>
      </p:cViewPr>
      <p:guideLst>
        <p:guide orient="horz" pos="3128"/>
        <p:guide pos="2141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1.fntdata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font" Target="fonts/font9.fntdata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font" Target="fonts/font4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25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F5-45CE-AC9F-BFE4788899AC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F5-45CE-AC9F-BFE4788899AC}"/>
              </c:ext>
            </c:extLst>
          </c:dPt>
          <c:val>
            <c:numRef>
              <c:f>Sheet1!$G$24:$G$25</c:f>
              <c:numCache>
                <c:formatCode>0%</c:formatCode>
                <c:ptCount val="2"/>
                <c:pt idx="0">
                  <c:v>0.73</c:v>
                </c:pt>
                <c:pt idx="1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F5-45CE-AC9F-BFE4788899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2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D45-48A3-B61C-CAEA4C949E6C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D45-48A3-B61C-CAEA4C949E6C}"/>
              </c:ext>
            </c:extLst>
          </c:dPt>
          <c:val>
            <c:numRef>
              <c:f>Sheet1!$I$24:$I$25</c:f>
              <c:numCache>
                <c:formatCode>0%</c:formatCode>
                <c:ptCount val="2"/>
                <c:pt idx="0">
                  <c:v>0.82</c:v>
                </c:pt>
                <c:pt idx="1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45-48A3-B61C-CAEA4C949E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17"/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3F-4E4D-A66F-F42C96371507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3F-4E4D-A66F-F42C96371507}"/>
              </c:ext>
            </c:extLst>
          </c:dPt>
          <c:val>
            <c:numRef>
              <c:f>Sheet1!$K$24:$K$25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3F-4E4D-A66F-F42C96371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18"/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A4-4317-B58A-6E87F9B52C3B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A4-4317-B58A-6E87F9B52C3B}"/>
              </c:ext>
            </c:extLst>
          </c:dPt>
          <c:val>
            <c:numRef>
              <c:f>Sheet1!$M$24:$M$25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A4-4317-B58A-6E87F9B52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54CC3-BA02-46DC-A5F7-442625E89508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1D48-6FD7-4621-AEFB-6477D0804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60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EE1BD-9FDF-4A83-8BA3-39AFC6D8022A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2BEDF-DDC1-4A12-AA76-D56AA2CD7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048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5.png"/><Relationship Id="rId50" Type="http://schemas.openxmlformats.org/officeDocument/2006/relationships/image" Target="../media/image58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9" Type="http://schemas.openxmlformats.org/officeDocument/2006/relationships/image" Target="../media/image37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57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6.png"/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46" Type="http://schemas.openxmlformats.org/officeDocument/2006/relationships/image" Target="../media/image54.png"/><Relationship Id="rId20" Type="http://schemas.openxmlformats.org/officeDocument/2006/relationships/image" Target="../media/image28.png"/><Relationship Id="rId41" Type="http://schemas.openxmlformats.org/officeDocument/2006/relationships/image" Target="../media/image4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4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2D7F23-A551-4DEE-A033-BF6BAD9953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4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636AD-CF8C-481F-BD75-99D703EC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B5F3C0-B0C1-4512-98DE-64F42A32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F72E7-06E8-4627-98AE-14899038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7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49181-289E-4786-9B50-36AEE2C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025E2-72FD-4077-B118-CC44F0B94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0B205D-88D6-46D4-9151-A1A29BE4D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90C57-FA27-4471-A346-C718F6D8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250A28-6ED5-43AD-A350-E9008850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F2116-C8F6-41E9-BF61-4C995637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5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56F46-C9E7-408E-938D-7F4B30FD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C9F69E-FF0A-44BC-BCF1-0A8C542AB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1A16EB-D22B-4E30-AF7C-448BAB8DC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0DAC99-99B4-46B9-9529-F327FBB6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A5BC68-2423-4F8E-A106-E46B24DE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701BE-7158-4427-8557-2FB47234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47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84CF2-D104-4333-AB21-4E102203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DE4003-8ACC-4A2D-A1C1-378763ABB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8AD7C-B7FF-4791-B440-53998862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384330-2177-4682-B78F-C2F790F5D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04D6E-8B59-434A-A96C-02AC82CF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17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F0DF71-3250-4DED-B6C1-F98D8EDA0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8DADB0-3C0B-43DC-86A4-962C8FF2E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B6521-78CF-4BAD-8355-D1521115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DA7CA-435A-496D-9C18-8DB6FF58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6EF95-662B-430F-97CF-1E5BCDE9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07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406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27672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6603200"/>
            <a:ext cx="9907260" cy="2648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797300" y="6548834"/>
            <a:ext cx="2311400" cy="365125"/>
          </a:xfrm>
        </p:spPr>
        <p:txBody>
          <a:bodyPr/>
          <a:lstStyle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2D9AD37-0D5F-44CD-8C55-C44D158DD009}" type="slidenum">
              <a:rPr lang="ko-KR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8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415908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98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906000" cy="764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5" t="93392"/>
          <a:stretch/>
        </p:blipFill>
        <p:spPr>
          <a:xfrm>
            <a:off x="8627825" y="6404810"/>
            <a:ext cx="1173400" cy="4531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5448" y="99393"/>
            <a:ext cx="8915400" cy="562002"/>
          </a:xfrm>
          <a:prstGeom prst="rect">
            <a:avLst/>
          </a:prstGeom>
        </p:spPr>
        <p:txBody>
          <a:bodyPr anchor="ctr"/>
          <a:lstStyle>
            <a:lvl1pPr algn="l">
              <a:defRPr sz="25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Rectangle 17"/>
          <p:cNvSpPr>
            <a:spLocks noChangeArrowheads="1"/>
          </p:cNvSpPr>
          <p:nvPr userDrawn="1"/>
        </p:nvSpPr>
        <p:spPr bwMode="auto">
          <a:xfrm>
            <a:off x="9432891" y="6669450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marL="0" algn="ctr" defTabSz="914400" rtl="0" eaLnBrk="1" latinLnBrk="1" hangingPunct="1">
              <a:defRPr/>
            </a:pPr>
            <a:fld id="{87EC810E-F784-4439-A0DB-2C7343AB6795}" type="slidenum">
              <a:rPr lang="en-US" altLang="ko-KR" sz="105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algn="ctr" defTabSz="914400" rtl="0" eaLnBrk="1" latinLnBrk="1" hangingPunct="1">
                <a:defRPr/>
              </a:pPr>
              <a:t>‹#›</a:t>
            </a:fld>
            <a:endParaRPr lang="en-US" altLang="ko-KR" sz="800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8330" cy="7646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황선규\Desktop\MCA\MCA 기본자료\MCA 로고\MCA 회사 로고 (2).png">
            <a:extLst>
              <a:ext uri="{FF2B5EF4-FFF2-40B4-BE49-F238E27FC236}">
                <a16:creationId xmlns:a16="http://schemas.microsoft.com/office/drawing/2014/main" id="{FC673190-7F21-4D60-9ECF-D261952945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" y="6581647"/>
            <a:ext cx="1062925" cy="2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14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977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4CB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29091" y="2819400"/>
            <a:ext cx="1647825" cy="1219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66" y="6166852"/>
            <a:ext cx="2765538" cy="662577"/>
          </a:xfrm>
          <a:prstGeom prst="rect">
            <a:avLst/>
          </a:prstGeom>
        </p:spPr>
      </p:pic>
      <p:sp>
        <p:nvSpPr>
          <p:cNvPr id="5" name="object 10"/>
          <p:cNvSpPr/>
          <p:nvPr userDrawn="1"/>
        </p:nvSpPr>
        <p:spPr>
          <a:xfrm>
            <a:off x="389764" y="714506"/>
            <a:ext cx="3511678" cy="127759"/>
          </a:xfrm>
          <a:custGeom>
            <a:avLst/>
            <a:gdLst/>
            <a:ahLst/>
            <a:cxnLst/>
            <a:rect l="l" t="t" r="r" b="b"/>
            <a:pathLst>
              <a:path w="1042669">
                <a:moveTo>
                  <a:pt x="0" y="0"/>
                </a:moveTo>
                <a:lnTo>
                  <a:pt x="1042581" y="0"/>
                </a:lnTo>
              </a:path>
            </a:pathLst>
          </a:custGeom>
          <a:ln w="412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89764" y="847243"/>
            <a:ext cx="8543925" cy="1325563"/>
          </a:xfrm>
          <a:prstGeom prst="rect">
            <a:avLst/>
          </a:prstGeom>
        </p:spPr>
        <p:txBody>
          <a:bodyPr/>
          <a:lstStyle>
            <a:lvl1pPr>
              <a:defRPr sz="36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869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6062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/>
          <p:cNvSpPr/>
          <p:nvPr userDrawn="1"/>
        </p:nvSpPr>
        <p:spPr>
          <a:xfrm>
            <a:off x="389764" y="714506"/>
            <a:ext cx="3511678" cy="127759"/>
          </a:xfrm>
          <a:custGeom>
            <a:avLst/>
            <a:gdLst/>
            <a:ahLst/>
            <a:cxnLst/>
            <a:rect l="l" t="t" r="r" b="b"/>
            <a:pathLst>
              <a:path w="1042669">
                <a:moveTo>
                  <a:pt x="0" y="0"/>
                </a:moveTo>
                <a:lnTo>
                  <a:pt x="1042581" y="0"/>
                </a:lnTo>
              </a:path>
            </a:pathLst>
          </a:custGeom>
          <a:ln w="412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89764" y="847243"/>
            <a:ext cx="8543925" cy="1325563"/>
          </a:xfrm>
          <a:prstGeom prst="rect">
            <a:avLst/>
          </a:prstGeom>
        </p:spPr>
        <p:txBody>
          <a:bodyPr/>
          <a:lstStyle>
            <a:lvl1pPr>
              <a:defRPr sz="36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66" y="6166852"/>
            <a:ext cx="2765538" cy="6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56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4104" y="6641914"/>
            <a:ext cx="3510390" cy="21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 anchor="ctr">
            <a:spAutoFit/>
          </a:bodyPr>
          <a:lstStyle>
            <a:lvl1pPr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defRPr/>
            </a:pPr>
            <a:r>
              <a:rPr kumimoji="0" lang="en-US" altLang="ko-KR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© by MCA. All rights reserved.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4804876" y="6567831"/>
            <a:ext cx="296256" cy="30329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>
                <a:solidFill>
                  <a:srgbClr val="645B4C"/>
                </a:solidFill>
              </a:defRPr>
            </a:lvl1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C8B27B4E-2186-461E-A3AA-FAC6BFC5AC20}" type="slidenum">
              <a:rPr lang="ko-KR" altLang="en-US" sz="1200" smtClean="0">
                <a:latin typeface="KoPub돋움체 Bold"/>
                <a:ea typeface="KoPub돋움체 Bold"/>
              </a:rPr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200" dirty="0">
              <a:latin typeface="KoPub돋움체 Bold"/>
              <a:ea typeface="KoPub돋움체 Bold"/>
            </a:endParaRPr>
          </a:p>
        </p:txBody>
      </p:sp>
      <p:pic>
        <p:nvPicPr>
          <p:cNvPr id="1026" name="Picture 2" descr="C:\Users\황선규\Desktop\MCA\MCA 기본자료\MCA 로고\MCA 회사 로고 (2)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484665"/>
            <a:ext cx="1432282" cy="33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2525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567" y="373068"/>
            <a:ext cx="8640233" cy="2444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22565" y="1362075"/>
            <a:ext cx="8635075" cy="4929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707056654"/>
      </p:ext>
    </p:extLst>
  </p:cSld>
  <p:clrMapOvr>
    <a:masterClrMapping/>
  </p:clrMapOvr>
  <p:transition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/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3DC16E45-E5C5-4239-B132-B6A248C46EE2}" type="datetimeFigureOut">
              <a:rPr lang="ko-KR" altLang="en-US" sz="1800" smtClean="0">
                <a:solidFill>
                  <a:prstClr val="black"/>
                </a:solidFill>
                <a:latin typeface="KoPub돋움체 Bold"/>
                <a:ea typeface="KoPub돋움체 Bold"/>
              </a:rPr>
              <a:pPr algn="l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2023. 8. 28.</a:t>
            </a:fld>
            <a:endParaRPr lang="ko-KR" altLang="en-US" sz="1800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4"/>
            <a:ext cx="3136900" cy="365125"/>
          </a:xfrm>
          <a:prstGeom prst="rect">
            <a:avLst/>
          </a:prstGeom>
        </p:spPr>
        <p:txBody>
          <a:bodyPr/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6417DB84-5192-42BD-80C4-5E9FAC8CCFD2}" type="slidenum">
              <a:rPr lang="ko-KR" altLang="en-US" sz="1800" smtClean="0">
                <a:solidFill>
                  <a:prstClr val="black"/>
                </a:solidFill>
                <a:latin typeface="KoPub돋움체 Bold"/>
                <a:ea typeface="KoPub돋움체 Bold"/>
              </a:rPr>
              <a:pPr algn="l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ko-KR" altLang="en-US" sz="1800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512396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601" y="275017"/>
            <a:ext cx="8914812" cy="1143240"/>
          </a:xfrm>
          <a:prstGeom prst="rect">
            <a:avLst/>
          </a:prstGeom>
        </p:spPr>
        <p:txBody>
          <a:bodyPr lIns="91361" tIns="45682" rIns="91361" bIns="45682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526157E9-ABD9-44FB-AA5B-E6675A08155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524F3C-2C28-4DAF-8B16-7E52DB11ADF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5998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B334454D-8D48-4F2D-A388-CBE250E9F1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5E6832-1B6B-44E5-A967-57F07FC9BF2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4986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0939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192117B8-0BFE-48C1-9084-6A1CF0CEB3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216" y="6401568"/>
            <a:ext cx="1641196" cy="4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3413ECF1-94C3-4371-97CB-4B9993CE82E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7943" y="6543882"/>
            <a:ext cx="3252980" cy="219319"/>
          </a:xfrm>
          <a:prstGeom prst="rect">
            <a:avLst/>
          </a:prstGeom>
          <a:noFill/>
          <a:ln>
            <a:noFill/>
          </a:ln>
        </p:spPr>
        <p:txBody>
          <a:bodyPr lIns="82767" tIns="41384" rIns="82767" bIns="41384" anchor="ctr">
            <a:spAutoFit/>
          </a:bodyPr>
          <a:lstStyle>
            <a:lvl1pPr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821982" eaLnBrk="1" latinLnBrk="0" hangingPunct="1">
              <a:defRPr/>
            </a:pPr>
            <a:r>
              <a:rPr kumimoji="0" lang="en-US" altLang="ko-KR" sz="882" b="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/>
                <a:ea typeface="KoPub돋움체 Medium"/>
                <a:cs typeface="Arial Unicode MS" panose="020B0604020202020204" pitchFamily="50" charset="-127"/>
              </a:rPr>
              <a:t>Copyright © by MCA.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5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429000"/>
            <a:ext cx="9906000" cy="116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710094" y="0"/>
            <a:ext cx="34350" cy="1556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45D90-932B-4E78-ABA1-A7D14C48E978}"/>
              </a:ext>
            </a:extLst>
          </p:cNvPr>
          <p:cNvSpPr txBox="1"/>
          <p:nvPr userDrawn="1"/>
        </p:nvSpPr>
        <p:spPr>
          <a:xfrm>
            <a:off x="2571132" y="2783842"/>
            <a:ext cx="4839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- End of Documents -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48336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628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9BF5D-527D-4B2C-9CF7-53B3DBCD5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7CEA10-1372-4452-819B-704998F3A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C3DAE-078B-4B32-9941-79E910F3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73912-94AD-4DAA-B5EF-01D320C2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3429D-3D7E-4CBA-BD36-8E904A48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576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3B8D0-226B-4FAB-B4D2-16D5B215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3F2CC-2B08-4170-899F-516670D15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9A30F-B6D2-41FC-B6AF-B065BC2F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F6326-B1EF-4C4C-B519-B59D7869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1CA0C-11BC-4DFA-AF26-829AD4AA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610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5014B-DDDB-43DF-86FD-943F7E57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62B059-6D94-4BAF-A4FA-905CFE84B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C307B-DDA8-43AB-ABBE-AD311D2C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0B584-618E-43A8-9349-261A5714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9DC67-21B0-4429-ADF6-06701659C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8809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D7FCC-59FB-40E4-9448-4F997489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D05E6-DC31-49B1-AADF-7A67ABBD4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A61DB-C490-4C4A-A1B2-D804B6341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342F1-0B64-4FE6-8F76-99315E7C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EE211E-A2E1-4BCC-9608-8C3A1A96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BBBAD4-4197-4A21-A7AE-BC7A628E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88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3601-D016-44A1-B3F1-9770951F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D4062-DF3B-4BA4-968A-252AB9850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317970-FA4E-4952-84B1-AC5D4B7B8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BCC0D8-B2F4-4144-A00B-6BDFEEA8B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ACCE4A-BB57-4224-8488-A1BFBE9E75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A43BA-2228-4D53-A1BA-964DA4CBA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12FC15-2447-4186-A83A-ACFB163B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557B94-07ED-483A-99F1-E9E788FA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173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66049-4573-4DE6-A54F-CAA9D257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2ADAC7-BF0E-4068-9F63-2CE8ED1A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B614FA-76AB-4DD8-B88F-659988A8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E5759-034B-40B4-AC0A-7BCFBE5D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686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636AD-CF8C-481F-BD75-99D703EC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B5F3C0-B0C1-4512-98DE-64F42A32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F72E7-06E8-4627-98AE-14899038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757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49181-289E-4786-9B50-36AEE2C9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025E2-72FD-4077-B118-CC44F0B94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0B205D-88D6-46D4-9151-A1A29BE4D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90C57-FA27-4471-A346-C718F6D8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250A28-6ED5-43AD-A350-E9008850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F2116-C8F6-41E9-BF61-4C995637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458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56F46-C9E7-408E-938D-7F4B30FD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C9F69E-FF0A-44BC-BCF1-0A8C542AB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1A16EB-D22B-4E30-AF7C-448BAB8DC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0DAC99-99B4-46B9-9529-F327FBB6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A5BC68-2423-4F8E-A106-E46B24DE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701BE-7158-4427-8557-2FB47234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0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9BF5D-527D-4B2C-9CF7-53B3DBCD5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7CEA10-1372-4452-819B-704998F3A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C3DAE-078B-4B32-9941-79E910F3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73912-94AD-4DAA-B5EF-01D320C2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3429D-3D7E-4CBA-BD36-8E904A48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359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84CF2-D104-4333-AB21-4E102203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DE4003-8ACC-4A2D-A1C1-378763ABB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8AD7C-B7FF-4791-B440-53998862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384330-2177-4682-B78F-C2F790F5D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04D6E-8B59-434A-A96C-02AC82CF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573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F0DF71-3250-4DED-B6C1-F98D8EDA0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8DADB0-3C0B-43DC-86A4-962C8FF2E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B6521-78CF-4BAD-8355-D1521115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DA7CA-435A-496D-9C18-8DB6FF58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6EF95-662B-430F-97CF-1E5BCDE9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45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8830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617608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592" y="373068"/>
            <a:ext cx="8640233" cy="18466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22574" y="1362075"/>
            <a:ext cx="8635075" cy="4929188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53162285"/>
      </p:ext>
    </p:extLst>
  </p:cSld>
  <p:clrMapOvr>
    <a:masterClrMapping/>
  </p:clrMapOvr>
  <p:transition advClick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6603200"/>
            <a:ext cx="9907260" cy="2648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797300" y="6548834"/>
            <a:ext cx="2311400" cy="365125"/>
          </a:xfrm>
        </p:spPr>
        <p:txBody>
          <a:bodyPr/>
          <a:lstStyle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2D9AD37-0D5F-44CD-8C55-C44D158DD009}" type="slidenum">
              <a:rPr lang="ko-KR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241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135585"/>
      </p:ext>
    </p:extLst>
  </p:cSld>
  <p:clrMapOvr>
    <a:masterClrMapping/>
  </p:clrMapOvr>
  <p:transition advClick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9406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3227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89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3B8D0-226B-4FAB-B4D2-16D5B215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3F2CC-2B08-4170-899F-516670D15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9A30F-B6D2-41FC-B6AF-B065BC2F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F6326-B1EF-4C4C-B519-B59D7869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1CA0C-11BC-4DFA-AF26-829AD4AA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02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84104" y="6586033"/>
            <a:ext cx="3510390" cy="21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 anchor="ctr">
            <a:spAutoFit/>
          </a:bodyPr>
          <a:lstStyle>
            <a:lvl1pPr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defTabSz="839602" eaLnBrk="1" latinLnBrk="0" hangingPunct="1">
              <a:defRPr/>
            </a:pPr>
            <a:r>
              <a:rPr kumimoji="0" lang="en-US" altLang="ko-KR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© by MCA. All rights reserved.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191" y="6513338"/>
            <a:ext cx="1442476" cy="361475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804872" y="6542430"/>
            <a:ext cx="296256" cy="30329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>
                <a:solidFill>
                  <a:srgbClr val="645B4C"/>
                </a:solidFill>
              </a:defRPr>
            </a:lvl1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C8B27B4E-2186-461E-A3AA-FAC6BFC5AC20}" type="slidenum">
              <a:rPr lang="ko-KR" altLang="en-US" sz="1200" smtClean="0">
                <a:latin typeface="KoPub돋움체 Bold"/>
                <a:ea typeface="KoPub돋움체 Bold"/>
              </a:rPr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200" dirty="0">
              <a:latin typeface="KoPub돋움체 Bold"/>
              <a:ea typeface="KoPub돋움체 Bold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0" y="6513338"/>
            <a:ext cx="990600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 userDrawn="1"/>
        </p:nvGrpSpPr>
        <p:grpSpPr>
          <a:xfrm>
            <a:off x="235744" y="627965"/>
            <a:ext cx="9517856" cy="57835"/>
            <a:chOff x="260350" y="592032"/>
            <a:chExt cx="2753194" cy="45719"/>
          </a:xfrm>
        </p:grpSpPr>
        <p:sp>
          <p:nvSpPr>
            <p:cNvPr id="7" name="한쪽 모서리가 잘린 사각형 6"/>
            <p:cNvSpPr/>
            <p:nvPr/>
          </p:nvSpPr>
          <p:spPr>
            <a:xfrm>
              <a:off x="2406178" y="592032"/>
              <a:ext cx="607366" cy="45719"/>
            </a:xfrm>
            <a:prstGeom prst="snip1Rect">
              <a:avLst>
                <a:gd name="adj" fmla="val 5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39602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60350" y="592032"/>
              <a:ext cx="2133600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39602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013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2" descr="kt png에 대한 이미지 검색결과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47" y="0"/>
            <a:ext cx="687558" cy="63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5827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558"/>
            <a:ext cx="8978053" cy="501243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53">
              <a:solidFill>
                <a:prstClr val="white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4104" y="6586033"/>
            <a:ext cx="3510390" cy="21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 anchor="ctr">
            <a:spAutoFit/>
          </a:bodyPr>
          <a:lstStyle>
            <a:lvl1pPr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defTabSz="839602" eaLnBrk="1" latinLnBrk="0" hangingPunct="1">
              <a:defRPr/>
            </a:pPr>
            <a:r>
              <a:rPr kumimoji="0" lang="en-US" altLang="ko-KR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© by MCA. All rights reserved.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4804872" y="6542430"/>
            <a:ext cx="296256" cy="30329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>
                <a:solidFill>
                  <a:srgbClr val="645B4C"/>
                </a:solidFill>
              </a:defRPr>
            </a:lvl1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C8B27B4E-2186-461E-A3AA-FAC6BFC5AC20}" type="slidenum">
              <a:rPr lang="ko-KR" altLang="en-US" sz="1200" smtClean="0">
                <a:latin typeface="KoPub돋움체 Bold"/>
                <a:ea typeface="KoPub돋움체 Bold"/>
              </a:rPr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200" dirty="0">
              <a:latin typeface="KoPub돋움체 Bold"/>
              <a:ea typeface="KoPub돋움체 Bold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191" y="6513338"/>
            <a:ext cx="1442476" cy="361475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0" y="6513338"/>
            <a:ext cx="990600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 userDrawn="1"/>
        </p:nvSpPr>
        <p:spPr>
          <a:xfrm>
            <a:off x="7823201" y="1558"/>
            <a:ext cx="2429934" cy="501243"/>
          </a:xfrm>
          <a:prstGeom prst="trapezoid">
            <a:avLst>
              <a:gd name="adj" fmla="val 554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53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931402" y="1558"/>
            <a:ext cx="347134" cy="499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5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615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4104" y="6586033"/>
            <a:ext cx="3510390" cy="21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 anchor="ctr">
            <a:spAutoFit/>
          </a:bodyPr>
          <a:lstStyle>
            <a:lvl1pPr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defTabSz="839602" eaLnBrk="1" latinLnBrk="0" hangingPunct="1">
              <a:defRPr/>
            </a:pPr>
            <a:r>
              <a:rPr kumimoji="0" lang="en-US" altLang="ko-KR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© by MCA. All rights reserved.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4804872" y="6542430"/>
            <a:ext cx="296256" cy="30329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>
                <a:solidFill>
                  <a:srgbClr val="645B4C"/>
                </a:solidFill>
              </a:defRPr>
            </a:lvl1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C8B27B4E-2186-461E-A3AA-FAC6BFC5AC20}" type="slidenum">
              <a:rPr lang="ko-KR" altLang="en-US" sz="1200" smtClean="0">
                <a:latin typeface="KoPub돋움체 Bold"/>
                <a:ea typeface="KoPub돋움체 Bold"/>
              </a:rPr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200" dirty="0">
              <a:latin typeface="KoPub돋움체 Bold"/>
              <a:ea typeface="KoPub돋움체 Bold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191" y="6513338"/>
            <a:ext cx="1442476" cy="361475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0" y="6513338"/>
            <a:ext cx="990600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457200" y="989248"/>
            <a:ext cx="8915400" cy="65901"/>
          </a:xfrm>
          <a:prstGeom prst="rect">
            <a:avLst/>
          </a:prstGeom>
          <a:solidFill>
            <a:srgbClr val="006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53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 rot="16200000">
            <a:off x="286638" y="1162626"/>
            <a:ext cx="404210" cy="63085"/>
          </a:xfrm>
          <a:prstGeom prst="rect">
            <a:avLst/>
          </a:prstGeom>
          <a:solidFill>
            <a:srgbClr val="006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53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1558"/>
            <a:ext cx="8978053" cy="501243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53">
              <a:solidFill>
                <a:prstClr val="white"/>
              </a:solidFill>
            </a:endParaRPr>
          </a:p>
        </p:txBody>
      </p:sp>
      <p:sp>
        <p:nvSpPr>
          <p:cNvPr id="13" name="사다리꼴 12"/>
          <p:cNvSpPr/>
          <p:nvPr userDrawn="1"/>
        </p:nvSpPr>
        <p:spPr>
          <a:xfrm>
            <a:off x="8229599" y="1558"/>
            <a:ext cx="2023535" cy="501243"/>
          </a:xfrm>
          <a:prstGeom prst="trapezoid">
            <a:avLst>
              <a:gd name="adj" fmla="val 554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53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9931402" y="1558"/>
            <a:ext cx="347134" cy="499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5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44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2191555" y="2348453"/>
            <a:ext cx="50117" cy="176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2308016" y="2345689"/>
            <a:ext cx="117672" cy="182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2444487" y="2345689"/>
            <a:ext cx="117660" cy="182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2570359" y="2342234"/>
            <a:ext cx="193931" cy="2133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2854598" y="2342234"/>
            <a:ext cx="184273" cy="213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3087294" y="2342234"/>
            <a:ext cx="172990" cy="2133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3372476" y="2336937"/>
            <a:ext cx="22364" cy="2029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3491053" y="2342234"/>
            <a:ext cx="211578" cy="2133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3713890" y="2342234"/>
            <a:ext cx="180508" cy="2133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3934128" y="2342235"/>
            <a:ext cx="198402" cy="2096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4208708" y="2348453"/>
            <a:ext cx="126390" cy="1769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4349652" y="2345689"/>
            <a:ext cx="117672" cy="182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4475535" y="2342234"/>
            <a:ext cx="193920" cy="2133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4697173" y="2342234"/>
            <a:ext cx="205461" cy="2133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4995777" y="2342234"/>
            <a:ext cx="162613" cy="2121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5203780" y="2342234"/>
            <a:ext cx="166849" cy="2133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5414110" y="2342235"/>
            <a:ext cx="198402" cy="2096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5689408" y="2342234"/>
            <a:ext cx="189460" cy="2133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5902823" y="2355363"/>
            <a:ext cx="203813" cy="1651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6178120" y="2342234"/>
            <a:ext cx="194849" cy="2133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6403534" y="2340392"/>
            <a:ext cx="180754" cy="2151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6622113" y="2342234"/>
            <a:ext cx="172273" cy="2121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6837881" y="2342234"/>
            <a:ext cx="169214" cy="2133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7120225" y="2342234"/>
            <a:ext cx="170861" cy="2133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7340699" y="2342234"/>
            <a:ext cx="164743" cy="2133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7538113" y="2345459"/>
            <a:ext cx="203813" cy="2064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7822116" y="2342234"/>
            <a:ext cx="180519" cy="2133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8034578" y="2348695"/>
            <a:ext cx="203813" cy="2057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8263298" y="2518251"/>
            <a:ext cx="24236" cy="571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2971894" y="2693956"/>
            <a:ext cx="160989" cy="17692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3170249" y="2691181"/>
            <a:ext cx="141684" cy="1822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3326957" y="2693956"/>
            <a:ext cx="152978" cy="17692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3577313" y="2688659"/>
            <a:ext cx="152496" cy="1824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50" name="bk object 50"/>
          <p:cNvSpPr/>
          <p:nvPr/>
        </p:nvSpPr>
        <p:spPr>
          <a:xfrm>
            <a:off x="3734962" y="2733353"/>
            <a:ext cx="133437" cy="1412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51" name="bk object 51"/>
          <p:cNvSpPr/>
          <p:nvPr/>
        </p:nvSpPr>
        <p:spPr>
          <a:xfrm>
            <a:off x="3965071" y="2768133"/>
            <a:ext cx="121201" cy="317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52" name="bk object 52"/>
          <p:cNvSpPr/>
          <p:nvPr/>
        </p:nvSpPr>
        <p:spPr>
          <a:xfrm>
            <a:off x="4180367" y="2686113"/>
            <a:ext cx="138860" cy="18776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53" name="bk object 53"/>
          <p:cNvSpPr/>
          <p:nvPr/>
        </p:nvSpPr>
        <p:spPr>
          <a:xfrm>
            <a:off x="4330710" y="2694187"/>
            <a:ext cx="93683" cy="1778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54" name="bk object 54"/>
          <p:cNvSpPr/>
          <p:nvPr/>
        </p:nvSpPr>
        <p:spPr>
          <a:xfrm>
            <a:off x="4434487" y="2732190"/>
            <a:ext cx="130625" cy="14168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55" name="bk object 55"/>
          <p:cNvSpPr/>
          <p:nvPr/>
        </p:nvSpPr>
        <p:spPr>
          <a:xfrm>
            <a:off x="4591196" y="2733354"/>
            <a:ext cx="89436" cy="1375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56" name="bk object 56"/>
          <p:cNvSpPr/>
          <p:nvPr/>
        </p:nvSpPr>
        <p:spPr>
          <a:xfrm>
            <a:off x="4692833" y="2694187"/>
            <a:ext cx="93671" cy="1778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57" name="bk object 57"/>
          <p:cNvSpPr/>
          <p:nvPr/>
        </p:nvSpPr>
        <p:spPr>
          <a:xfrm>
            <a:off x="4888834" y="2688659"/>
            <a:ext cx="143802" cy="18452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58" name="bk object 58"/>
          <p:cNvSpPr/>
          <p:nvPr/>
        </p:nvSpPr>
        <p:spPr>
          <a:xfrm>
            <a:off x="5067201" y="2733573"/>
            <a:ext cx="134589" cy="18636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bk object 59"/>
          <p:cNvSpPr/>
          <p:nvPr/>
        </p:nvSpPr>
        <p:spPr>
          <a:xfrm>
            <a:off x="5306945" y="2693956"/>
            <a:ext cx="123566" cy="1769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60" name="bk object 60"/>
          <p:cNvSpPr/>
          <p:nvPr/>
        </p:nvSpPr>
        <p:spPr>
          <a:xfrm>
            <a:off x="5464371" y="2742555"/>
            <a:ext cx="107554" cy="13086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61" name="bk object 61"/>
          <p:cNvSpPr/>
          <p:nvPr/>
        </p:nvSpPr>
        <p:spPr>
          <a:xfrm>
            <a:off x="5601785" y="2737719"/>
            <a:ext cx="87294" cy="13569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62" name="bk object 62"/>
          <p:cNvSpPr/>
          <p:nvPr/>
        </p:nvSpPr>
        <p:spPr>
          <a:xfrm>
            <a:off x="5718726" y="2687956"/>
            <a:ext cx="20471" cy="18292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63" name="bk object 63"/>
          <p:cNvSpPr/>
          <p:nvPr/>
        </p:nvSpPr>
        <p:spPr>
          <a:xfrm>
            <a:off x="5778257" y="2737718"/>
            <a:ext cx="107789" cy="13316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bk object 64"/>
          <p:cNvSpPr/>
          <p:nvPr/>
        </p:nvSpPr>
        <p:spPr>
          <a:xfrm>
            <a:off x="5918729" y="2737488"/>
            <a:ext cx="115307" cy="13592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65" name="bk object 65"/>
          <p:cNvSpPr/>
          <p:nvPr/>
        </p:nvSpPr>
        <p:spPr>
          <a:xfrm>
            <a:off x="6051660" y="2737719"/>
            <a:ext cx="87306" cy="13569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66" name="bk object 66"/>
          <p:cNvSpPr/>
          <p:nvPr/>
        </p:nvSpPr>
        <p:spPr>
          <a:xfrm>
            <a:off x="6158720" y="2737719"/>
            <a:ext cx="87294" cy="13569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67" name="bk object 67"/>
          <p:cNvSpPr/>
          <p:nvPr/>
        </p:nvSpPr>
        <p:spPr>
          <a:xfrm>
            <a:off x="6334004" y="2691181"/>
            <a:ext cx="118613" cy="182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68" name="bk object 68"/>
          <p:cNvSpPr/>
          <p:nvPr/>
        </p:nvSpPr>
        <p:spPr>
          <a:xfrm>
            <a:off x="6478230" y="2737719"/>
            <a:ext cx="108024" cy="13569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69" name="bk object 69"/>
          <p:cNvSpPr/>
          <p:nvPr/>
        </p:nvSpPr>
        <p:spPr>
          <a:xfrm>
            <a:off x="6615196" y="2687968"/>
            <a:ext cx="107789" cy="18291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0" name="bk object 70"/>
          <p:cNvSpPr/>
          <p:nvPr/>
        </p:nvSpPr>
        <p:spPr>
          <a:xfrm>
            <a:off x="6754715" y="2737719"/>
            <a:ext cx="123083" cy="13569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1" name="bk object 71"/>
          <p:cNvSpPr/>
          <p:nvPr/>
        </p:nvSpPr>
        <p:spPr>
          <a:xfrm>
            <a:off x="6900836" y="2737719"/>
            <a:ext cx="123083" cy="13569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2" name="bk object 72"/>
          <p:cNvSpPr/>
          <p:nvPr/>
        </p:nvSpPr>
        <p:spPr>
          <a:xfrm>
            <a:off x="7057061" y="2687968"/>
            <a:ext cx="13646" cy="18291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3" name="bk object 73"/>
          <p:cNvSpPr/>
          <p:nvPr/>
        </p:nvSpPr>
        <p:spPr>
          <a:xfrm>
            <a:off x="7170003" y="2687737"/>
            <a:ext cx="181214" cy="2133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4" name="bk object 74"/>
          <p:cNvSpPr/>
          <p:nvPr/>
        </p:nvSpPr>
        <p:spPr>
          <a:xfrm>
            <a:off x="7373993" y="2687737"/>
            <a:ext cx="186637" cy="21332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5" name="bk object 75"/>
          <p:cNvSpPr/>
          <p:nvPr/>
        </p:nvSpPr>
        <p:spPr>
          <a:xfrm>
            <a:off x="1830127" y="3033217"/>
            <a:ext cx="184743" cy="20964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6" name="bk object 76"/>
          <p:cNvSpPr/>
          <p:nvPr/>
        </p:nvSpPr>
        <p:spPr>
          <a:xfrm>
            <a:off x="2041424" y="3039896"/>
            <a:ext cx="203802" cy="2031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7" name="bk object 77"/>
          <p:cNvSpPr/>
          <p:nvPr/>
        </p:nvSpPr>
        <p:spPr>
          <a:xfrm>
            <a:off x="2256956" y="3033217"/>
            <a:ext cx="205449" cy="21332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8" name="bk object 78"/>
          <p:cNvSpPr/>
          <p:nvPr/>
        </p:nvSpPr>
        <p:spPr>
          <a:xfrm>
            <a:off x="2473900" y="3033217"/>
            <a:ext cx="180743" cy="2133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79" name="bk object 79"/>
          <p:cNvSpPr/>
          <p:nvPr/>
        </p:nvSpPr>
        <p:spPr>
          <a:xfrm>
            <a:off x="2751997" y="3046357"/>
            <a:ext cx="203813" cy="1651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80" name="bk object 80"/>
          <p:cNvSpPr/>
          <p:nvPr/>
        </p:nvSpPr>
        <p:spPr>
          <a:xfrm>
            <a:off x="2966129" y="3035071"/>
            <a:ext cx="203802" cy="2103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81" name="bk object 81"/>
          <p:cNvSpPr/>
          <p:nvPr/>
        </p:nvSpPr>
        <p:spPr>
          <a:xfrm>
            <a:off x="3180249" y="3032756"/>
            <a:ext cx="203802" cy="2149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82" name="bk object 82"/>
          <p:cNvSpPr/>
          <p:nvPr/>
        </p:nvSpPr>
        <p:spPr>
          <a:xfrm>
            <a:off x="3470358" y="3033217"/>
            <a:ext cx="198402" cy="2121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83" name="bk object 83"/>
          <p:cNvSpPr/>
          <p:nvPr/>
        </p:nvSpPr>
        <p:spPr>
          <a:xfrm>
            <a:off x="3677655" y="3033217"/>
            <a:ext cx="206872" cy="21332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84" name="bk object 84"/>
          <p:cNvSpPr/>
          <p:nvPr/>
        </p:nvSpPr>
        <p:spPr>
          <a:xfrm>
            <a:off x="3971305" y="3033229"/>
            <a:ext cx="175107" cy="209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85" name="bk object 85"/>
          <p:cNvSpPr/>
          <p:nvPr/>
        </p:nvSpPr>
        <p:spPr>
          <a:xfrm>
            <a:off x="4173414" y="3033217"/>
            <a:ext cx="189931" cy="2172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86" name="bk object 86"/>
          <p:cNvSpPr/>
          <p:nvPr/>
        </p:nvSpPr>
        <p:spPr>
          <a:xfrm>
            <a:off x="4466594" y="3037145"/>
            <a:ext cx="106848" cy="17921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87" name="bk object 87"/>
          <p:cNvSpPr/>
          <p:nvPr/>
        </p:nvSpPr>
        <p:spPr>
          <a:xfrm>
            <a:off x="4593172" y="3046357"/>
            <a:ext cx="203825" cy="1654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88" name="bk object 88"/>
          <p:cNvSpPr/>
          <p:nvPr/>
        </p:nvSpPr>
        <p:spPr>
          <a:xfrm>
            <a:off x="4805893" y="3033217"/>
            <a:ext cx="207320" cy="21448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89" name="bk object 89"/>
          <p:cNvSpPr/>
          <p:nvPr/>
        </p:nvSpPr>
        <p:spPr>
          <a:xfrm>
            <a:off x="5023765" y="3032756"/>
            <a:ext cx="203813" cy="21494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90" name="bk object 90"/>
          <p:cNvSpPr/>
          <p:nvPr/>
        </p:nvSpPr>
        <p:spPr>
          <a:xfrm>
            <a:off x="5299769" y="3033217"/>
            <a:ext cx="194143" cy="2133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91" name="bk object 91"/>
          <p:cNvSpPr/>
          <p:nvPr/>
        </p:nvSpPr>
        <p:spPr>
          <a:xfrm>
            <a:off x="5518830" y="3033217"/>
            <a:ext cx="183802" cy="21332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92" name="bk object 92"/>
          <p:cNvSpPr/>
          <p:nvPr/>
        </p:nvSpPr>
        <p:spPr>
          <a:xfrm>
            <a:off x="5737173" y="3033217"/>
            <a:ext cx="179567" cy="214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93" name="bk object 93"/>
          <p:cNvSpPr/>
          <p:nvPr/>
        </p:nvSpPr>
        <p:spPr>
          <a:xfrm>
            <a:off x="5948482" y="3044733"/>
            <a:ext cx="203802" cy="1649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94" name="bk object 94"/>
          <p:cNvSpPr/>
          <p:nvPr/>
        </p:nvSpPr>
        <p:spPr>
          <a:xfrm>
            <a:off x="6162579" y="3046115"/>
            <a:ext cx="203825" cy="166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95" name="bk object 95"/>
          <p:cNvSpPr/>
          <p:nvPr/>
        </p:nvSpPr>
        <p:spPr>
          <a:xfrm>
            <a:off x="6444947" y="3039896"/>
            <a:ext cx="203802" cy="20296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96" name="bk object 96"/>
          <p:cNvSpPr/>
          <p:nvPr/>
        </p:nvSpPr>
        <p:spPr>
          <a:xfrm>
            <a:off x="6675526" y="3033217"/>
            <a:ext cx="164743" cy="2133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97" name="bk object 97"/>
          <p:cNvSpPr/>
          <p:nvPr/>
        </p:nvSpPr>
        <p:spPr>
          <a:xfrm>
            <a:off x="6873882" y="3033217"/>
            <a:ext cx="189449" cy="2133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98" name="bk object 98"/>
          <p:cNvSpPr/>
          <p:nvPr/>
        </p:nvSpPr>
        <p:spPr>
          <a:xfrm>
            <a:off x="7087296" y="3043581"/>
            <a:ext cx="203802" cy="1704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99" name="bk object 99"/>
          <p:cNvSpPr/>
          <p:nvPr/>
        </p:nvSpPr>
        <p:spPr>
          <a:xfrm>
            <a:off x="7297180" y="3033217"/>
            <a:ext cx="184273" cy="21332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100" name="bk object 100"/>
          <p:cNvSpPr/>
          <p:nvPr/>
        </p:nvSpPr>
        <p:spPr>
          <a:xfrm>
            <a:off x="7527054" y="3033217"/>
            <a:ext cx="166872" cy="2133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101" name="bk object 101"/>
          <p:cNvSpPr/>
          <p:nvPr/>
        </p:nvSpPr>
        <p:spPr>
          <a:xfrm>
            <a:off x="7806822" y="3033217"/>
            <a:ext cx="199590" cy="21332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102" name="bk object 102"/>
          <p:cNvSpPr/>
          <p:nvPr/>
        </p:nvSpPr>
        <p:spPr>
          <a:xfrm>
            <a:off x="8022354" y="3033217"/>
            <a:ext cx="195802" cy="2121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103" name="bk object 103"/>
          <p:cNvSpPr/>
          <p:nvPr/>
        </p:nvSpPr>
        <p:spPr>
          <a:xfrm>
            <a:off x="8247073" y="3033217"/>
            <a:ext cx="159567" cy="21332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104" name="bk object 104"/>
          <p:cNvSpPr/>
          <p:nvPr/>
        </p:nvSpPr>
        <p:spPr>
          <a:xfrm>
            <a:off x="8450359" y="3033217"/>
            <a:ext cx="199108" cy="2133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105" name="bk object 105"/>
          <p:cNvSpPr/>
          <p:nvPr/>
        </p:nvSpPr>
        <p:spPr>
          <a:xfrm>
            <a:off x="8672950" y="3209694"/>
            <a:ext cx="22117" cy="216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368040" y="6377939"/>
            <a:ext cx="3169920" cy="25436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sz="1653">
              <a:solidFill>
                <a:prstClr val="black">
                  <a:tint val="7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95300" y="6377939"/>
            <a:ext cx="2278380" cy="25436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653">
                <a:solidFill>
                  <a:prstClr val="black">
                    <a:tint val="75000"/>
                  </a:prstClr>
                </a:solidFill>
                <a:latin typeface="KoPub돋움체 Bold"/>
                <a:ea typeface="KoPub돋움체 Bold"/>
              </a:rPr>
              <a:pPr defTabSz="839602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8/28/23</a:t>
            </a:fld>
            <a:endParaRPr lang="en-US" sz="1653">
              <a:solidFill>
                <a:prstClr val="black">
                  <a:tint val="7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7132320" y="6377939"/>
            <a:ext cx="2278380" cy="25436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sz="1653">
                <a:solidFill>
                  <a:prstClr val="black">
                    <a:tint val="75000"/>
                  </a:prstClr>
                </a:solidFill>
                <a:latin typeface="KoPub돋움체 Bold"/>
                <a:ea typeface="KoPub돋움체 Bold"/>
              </a:rPr>
              <a:pPr defTabSz="839602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653">
              <a:solidFill>
                <a:prstClr val="black">
                  <a:tint val="75000"/>
                </a:prstClr>
              </a:solidFill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7567816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7" y="-26975"/>
            <a:ext cx="9906000" cy="93503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anchor="ctr"/>
          <a:lstStyle/>
          <a:p>
            <a:pPr defTabSz="84258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1" y="1600225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5" y="6356419"/>
            <a:ext cx="2311400" cy="365125"/>
          </a:xfrm>
          <a:prstGeom prst="rect">
            <a:avLst/>
          </a:prstGeom>
        </p:spPr>
        <p:txBody>
          <a:bodyPr/>
          <a:lstStyle>
            <a:lvl1pPr defTabSz="912771" eaLnBrk="0" fontAlgn="base" latinLnBrk="0" hangingPunct="0">
              <a:spcBef>
                <a:spcPct val="0"/>
              </a:spcBef>
              <a:spcAft>
                <a:spcPct val="0"/>
              </a:spcAft>
              <a:defRPr kumimoji="1" i="1">
                <a:latin typeface="Arial Black" panose="020B0A04020102020204" pitchFamily="34" charset="0"/>
                <a:ea typeface="돋움" panose="020B0600000101010101" pitchFamily="50" charset="-127"/>
              </a:defRPr>
            </a:lvl1pPr>
          </a:lstStyle>
          <a:p>
            <a:pPr>
              <a:buClr>
                <a:prstClr val="black"/>
              </a:buClr>
              <a:defRPr/>
            </a:pPr>
            <a:fld id="{7C877215-100D-4051-8CDF-C1019A719039}" type="datetimeFigureOut">
              <a:rPr lang="ko-KR" altLang="en-US">
                <a:solidFill>
                  <a:prstClr val="black"/>
                </a:solidFill>
              </a:rPr>
              <a:pPr>
                <a:buClr>
                  <a:prstClr val="black"/>
                </a:buClr>
                <a:defRPr/>
              </a:pPr>
              <a:t>2023. 8. 28.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68" y="6356419"/>
            <a:ext cx="3136900" cy="365125"/>
          </a:xfrm>
          <a:prstGeom prst="rect">
            <a:avLst/>
          </a:prstGeom>
        </p:spPr>
        <p:txBody>
          <a:bodyPr/>
          <a:lstStyle>
            <a:lvl1pPr defTabSz="912771" eaLnBrk="0" fontAlgn="base" latinLnBrk="0" hangingPunct="0">
              <a:spcBef>
                <a:spcPct val="0"/>
              </a:spcBef>
              <a:spcAft>
                <a:spcPct val="0"/>
              </a:spcAft>
              <a:defRPr kumimoji="1" i="1">
                <a:latin typeface="Arial Black" panose="020B0A04020102020204" pitchFamily="34" charset="0"/>
                <a:ea typeface="돋움" panose="020B0600000101010101" pitchFamily="50" charset="-127"/>
              </a:defRPr>
            </a:lvl1pPr>
          </a:lstStyle>
          <a:p>
            <a:pPr>
              <a:buClr>
                <a:prstClr val="black"/>
              </a:buCl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3" y="6356419"/>
            <a:ext cx="2311400" cy="365125"/>
          </a:xfrm>
          <a:prstGeom prst="rect">
            <a:avLst/>
          </a:prstGeom>
        </p:spPr>
        <p:txBody>
          <a:bodyPr/>
          <a:lstStyle>
            <a:lvl1pPr defTabSz="912771" eaLnBrk="0" fontAlgn="base" latinLnBrk="0" hangingPunct="0">
              <a:spcBef>
                <a:spcPct val="0"/>
              </a:spcBef>
              <a:spcAft>
                <a:spcPct val="0"/>
              </a:spcAft>
              <a:defRPr kumimoji="1" i="1">
                <a:latin typeface="Arial Black" panose="020B0A04020102020204" pitchFamily="34" charset="0"/>
                <a:ea typeface="돋움" panose="020B0600000101010101" pitchFamily="50" charset="-127"/>
              </a:defRPr>
            </a:lvl1pPr>
          </a:lstStyle>
          <a:p>
            <a:pPr>
              <a:buClr>
                <a:prstClr val="black"/>
              </a:buClr>
              <a:defRPr/>
            </a:pPr>
            <a:fld id="{BF0F3791-3B22-45DB-A369-4F7A09F0941E}" type="slidenum">
              <a:rPr lang="ko-KR" altLang="en-US">
                <a:solidFill>
                  <a:prstClr val="black"/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5077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9774" y="345695"/>
            <a:ext cx="8766454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>
                <a:solidFill>
                  <a:srgbClr val="244060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63482" y="6635911"/>
            <a:ext cx="1855470" cy="123111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684">
              <a:spcBef>
                <a:spcPts val="160"/>
              </a:spcBef>
            </a:pPr>
            <a:r>
              <a:rPr lang="en-US" spc="-5"/>
              <a:t>Copyright </a:t>
            </a:r>
            <a:r>
              <a:rPr lang="en-US"/>
              <a:t>© </a:t>
            </a:r>
            <a:r>
              <a:rPr lang="en-US" spc="-5"/>
              <a:t>by </a:t>
            </a:r>
            <a:r>
              <a:rPr lang="en-US"/>
              <a:t>MCA. </a:t>
            </a:r>
            <a:r>
              <a:rPr lang="en-US" spc="-5"/>
              <a:t>All rights</a:t>
            </a:r>
            <a:r>
              <a:rPr lang="en-US" spc="10"/>
              <a:t> </a:t>
            </a:r>
            <a:r>
              <a:rPr lang="en-US" spc="-5"/>
              <a:t>reserved.</a:t>
            </a:r>
            <a:endParaRPr lang="en-US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95308" y="6377955"/>
            <a:ext cx="2278380" cy="16927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8/28/23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4843145" y="6629226"/>
            <a:ext cx="221614" cy="35907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635B4B"/>
                </a:solidFill>
                <a:latin typeface="Noto Sans CJK JP Regular"/>
                <a:cs typeface="Noto Sans CJK JP Regular"/>
              </a:defRPr>
            </a:lvl1pPr>
          </a:lstStyle>
          <a:p>
            <a:pPr marL="25360">
              <a:lnSpc>
                <a:spcPts val="1358"/>
              </a:lnSpc>
            </a:pPr>
            <a:fld id="{81D60167-4931-47E6-BA6A-407CBD079E47}" type="slidenum">
              <a:rPr lang="en-US" altLang="ko-KR" spc="5" smtClean="0"/>
              <a:pPr marL="25360">
                <a:lnSpc>
                  <a:spcPts val="1358"/>
                </a:lnSpc>
              </a:pPr>
              <a:t>‹#›</a:t>
            </a:fld>
            <a:endParaRPr lang="en-US" altLang="ko-KR" spc="5" dirty="0"/>
          </a:p>
        </p:txBody>
      </p:sp>
    </p:spTree>
    <p:extLst>
      <p:ext uri="{BB962C8B-B14F-4D97-AF65-F5344CB8AC3E}">
        <p14:creationId xmlns:p14="http://schemas.microsoft.com/office/powerpoint/2010/main" val="38156166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986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620" y="373072"/>
            <a:ext cx="8640233" cy="24622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71703988"/>
      </p:ext>
    </p:extLst>
  </p:cSld>
  <p:clrMapOvr>
    <a:masterClrMapping/>
  </p:clrMapOvr>
  <p:transition advClick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4104" y="6611514"/>
            <a:ext cx="3510390" cy="2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932" tIns="45964" rIns="91932" bIns="45964" anchor="ctr">
            <a:spAutoFit/>
          </a:bodyPr>
          <a:lstStyle>
            <a:lvl1pPr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defRPr/>
            </a:pPr>
            <a:r>
              <a:rPr kumimoji="0" lang="en-US" altLang="ko-KR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© by MCA. All rights reserved.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4804895" y="6567831"/>
            <a:ext cx="296256" cy="303292"/>
          </a:xfrm>
          <a:prstGeom prst="rect">
            <a:avLst/>
          </a:prstGeom>
        </p:spPr>
        <p:txBody>
          <a:bodyPr vert="horz" lIns="0" tIns="45648" rIns="0" bIns="45648" rtlCol="0" anchor="ctr"/>
          <a:lstStyle>
            <a:lvl1pPr algn="l">
              <a:defRPr>
                <a:solidFill>
                  <a:srgbClr val="645B4C"/>
                </a:solidFill>
              </a:defRPr>
            </a:lvl1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C8B27B4E-2186-461E-A3AA-FAC6BFC5AC20}" type="slidenum">
              <a:rPr lang="ko-KR" altLang="en-US" sz="1200" smtClean="0">
                <a:latin typeface="KoPub돋움체 Bold"/>
                <a:ea typeface="KoPub돋움체 Bold"/>
              </a:rPr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200" dirty="0">
              <a:latin typeface="KoPub돋움체 Bold"/>
              <a:ea typeface="KoPub돋움체 Bold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467" y="6551876"/>
            <a:ext cx="1440544" cy="3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005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463973" y="533399"/>
            <a:ext cx="8978053" cy="677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9602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653">
              <a:solidFill>
                <a:prstClr val="white"/>
              </a:solidFill>
            </a:endParaRPr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463973" y="85596"/>
            <a:ext cx="8502535" cy="369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84104" y="6586033"/>
            <a:ext cx="3510390" cy="21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 anchor="ctr">
            <a:spAutoFit/>
          </a:bodyPr>
          <a:lstStyle>
            <a:lvl1pPr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64250" algn="l"/>
              </a:tabLs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defTabSz="839602" eaLnBrk="1" latinLnBrk="0" hangingPunct="1">
              <a:defRPr/>
            </a:pPr>
            <a:r>
              <a:rPr kumimoji="0" lang="en-US" altLang="ko-KR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Copyright © by MCA. All rights reserved.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804872" y="6542430"/>
            <a:ext cx="296256" cy="30329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>
                <a:solidFill>
                  <a:srgbClr val="645B4C"/>
                </a:solidFill>
              </a:defRPr>
            </a:lvl1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C8B27B4E-2186-461E-A3AA-FAC6BFC5AC20}" type="slidenum">
              <a:rPr lang="ko-KR" altLang="en-US" sz="1200" smtClean="0">
                <a:latin typeface="KoPub돋움체 Bold"/>
                <a:ea typeface="KoPub돋움체 Bold"/>
              </a:rPr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200" dirty="0">
              <a:latin typeface="KoPub돋움체 Bold"/>
              <a:ea typeface="KoPub돋움체 Bold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191" y="6513338"/>
            <a:ext cx="1442476" cy="36147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-288713" y="6513338"/>
            <a:ext cx="1044956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59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5014B-DDDB-43DF-86FD-943F7E57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62B059-6D94-4BAF-A4FA-905CFE84B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C307B-DDA8-43AB-ABBE-AD311D2C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0B584-618E-43A8-9349-261A5714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9DC67-21B0-4429-ADF6-06701659C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7652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9273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/>
          <p:cNvGrpSpPr>
            <a:grpSpLocks/>
          </p:cNvGrpSpPr>
          <p:nvPr userDrawn="1"/>
        </p:nvGrpSpPr>
        <p:grpSpPr bwMode="auto">
          <a:xfrm>
            <a:off x="28" y="7938"/>
            <a:ext cx="9939339" cy="6850062"/>
            <a:chOff x="-30997" y="0"/>
            <a:chExt cx="9174997" cy="6850251"/>
          </a:xfrm>
        </p:grpSpPr>
        <p:pic>
          <p:nvPicPr>
            <p:cNvPr id="4" name="Picture 2" descr="http://netdna.webdesignerdepot.com/uploads/2013/10/featured20@wdd2x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" t="227" r="28510" b="12621"/>
            <a:stretch>
              <a:fillRect/>
            </a:stretch>
          </p:blipFill>
          <p:spPr bwMode="auto">
            <a:xfrm>
              <a:off x="-30997" y="0"/>
              <a:ext cx="9174997" cy="6850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 userDrawn="1"/>
          </p:nvSpPr>
          <p:spPr>
            <a:xfrm>
              <a:off x="4160105" y="2471805"/>
              <a:ext cx="4101712" cy="2709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2583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0403" y="2797423"/>
            <a:ext cx="4902635" cy="207424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099303" y="6356419"/>
            <a:ext cx="2311400" cy="365125"/>
          </a:xfrm>
          <a:prstGeom prst="rect">
            <a:avLst/>
          </a:prstGeom>
        </p:spPr>
        <p:txBody>
          <a:bodyPr/>
          <a:lstStyle>
            <a:lvl1pPr defTabSz="912771" eaLnBrk="0" fontAlgn="base" latinLnBrk="0" hangingPunct="0">
              <a:spcBef>
                <a:spcPct val="0"/>
              </a:spcBef>
              <a:spcAft>
                <a:spcPct val="0"/>
              </a:spcAft>
              <a:defRPr kumimoji="1" i="1">
                <a:latin typeface="Arial Black" panose="020B0A04020102020204" pitchFamily="34" charset="0"/>
                <a:ea typeface="돋움" panose="020B0600000101010101" pitchFamily="50" charset="-127"/>
              </a:defRPr>
            </a:lvl1pPr>
          </a:lstStyle>
          <a:p>
            <a:pPr>
              <a:buClr>
                <a:prstClr val="black"/>
              </a:buClr>
              <a:defRPr/>
            </a:pPr>
            <a:fld id="{0792E5C1-F296-4615-883A-93C1741FAAE2}" type="slidenum">
              <a:rPr lang="ko-KR" altLang="en-US">
                <a:solidFill>
                  <a:prstClr val="black"/>
                </a:solidFill>
              </a:rPr>
              <a:pPr>
                <a:buClr>
                  <a:prstClr val="black"/>
                </a:buCl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364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rgbClr val="F2D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311" y="9"/>
            <a:ext cx="9477771" cy="3571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0">
                <a:latin typeface="다음_SemiBold" pitchFamily="2" charset="-127"/>
                <a:ea typeface="다음_SemiBold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8325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esktop\KBC\프로젝트\SK디딤돌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89" y="6643688"/>
            <a:ext cx="1509713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17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anchor="ctr"/>
          <a:lstStyle/>
          <a:p>
            <a:pPr defTabSz="740625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kern="0" dirty="0">
              <a:solidFill>
                <a:prstClr val="white"/>
              </a:solidFill>
              <a:sym typeface="Calibri"/>
            </a:endParaRP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9345632" y="6505646"/>
            <a:ext cx="266699" cy="263525"/>
          </a:xfrm>
          <a:prstGeom prst="rect">
            <a:avLst/>
          </a:prstGeom>
        </p:spPr>
        <p:txBody>
          <a:bodyPr/>
          <a:lstStyle>
            <a:lvl1pPr defTabSz="912771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i="1">
                <a:solidFill>
                  <a:prstClr val="black"/>
                </a:solidFill>
                <a:latin typeface="뫼비우스 Regular" pitchFamily="2" charset="-127"/>
                <a:ea typeface="뫼비우스 Regular" pitchFamily="2" charset="-127"/>
              </a:defRPr>
            </a:lvl1pPr>
          </a:lstStyle>
          <a:p>
            <a:pPr>
              <a:buClr>
                <a:prstClr val="black"/>
              </a:buClr>
              <a:defRPr/>
            </a:pPr>
            <a:fld id="{3136780A-6AD4-4568-B96F-44847C73731F}" type="slidenum">
              <a:rPr lang="ko-KR" altLang="en-US"/>
              <a:pPr>
                <a:buClr>
                  <a:prstClr val="black"/>
                </a:buCl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340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9201150" y="6496121"/>
            <a:ext cx="674688" cy="365125"/>
          </a:xfrm>
          <a:prstGeom prst="rect">
            <a:avLst/>
          </a:prstGeom>
        </p:spPr>
        <p:txBody>
          <a:bodyPr lIns="91297" tIns="45648" rIns="91297" bIns="45648" anchor="ctr"/>
          <a:lstStyle>
            <a:lvl1pPr algn="ctr">
              <a:defRPr sz="2000" b="0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algn="r" defTabSz="84258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2259A416-9701-4609-AE08-6B2835A5CBA0}" type="slidenum">
              <a:rPr lang="ko-KR" altLang="en-US" sz="1000" b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pPr algn="r" defTabSz="842583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267" y="14"/>
            <a:ext cx="9477771" cy="3571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0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18719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1217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 txBox="1">
            <a:spLocks/>
          </p:cNvSpPr>
          <p:nvPr userDrawn="1"/>
        </p:nvSpPr>
        <p:spPr>
          <a:xfrm>
            <a:off x="9201150" y="6496121"/>
            <a:ext cx="674688" cy="365125"/>
          </a:xfrm>
          <a:prstGeom prst="rect">
            <a:avLst/>
          </a:prstGeom>
        </p:spPr>
        <p:txBody>
          <a:bodyPr lIns="91297" tIns="45648" rIns="91297" bIns="45648" anchor="ctr"/>
          <a:lstStyle>
            <a:lvl1pPr algn="ctr">
              <a:defRPr sz="2000" b="0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algn="r" defTabSz="842583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7A4A3045-F30A-468D-A566-B694758161D9}" type="slidenum">
              <a:rPr lang="ko-KR" altLang="en-US" sz="1000" b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pPr algn="r" defTabSz="842583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534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9157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311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577850" cy="6858000"/>
          </a:xfrm>
          <a:prstGeom prst="rect">
            <a:avLst/>
          </a:prstGeom>
          <a:solidFill>
            <a:srgbClr val="89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anchor="ctr"/>
          <a:lstStyle/>
          <a:p>
            <a:pPr algn="l" defTabSz="842583" eaLnBrk="1" fontAlgn="auto" latinLnBrk="1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defRPr/>
            </a:pPr>
            <a:endParaRPr lang="ko-KR" altLang="en-US" sz="13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9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D7FCC-59FB-40E4-9448-4F997489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D05E6-DC31-49B1-AADF-7A67ABBD4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A61DB-C490-4C4A-A1B2-D804B6341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342F1-0B64-4FE6-8F76-99315E7C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EE211E-A2E1-4BCC-9608-8C3A1A96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BBBAD4-4197-4A21-A7AE-BC7A628E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649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3" r="6418" b="20473"/>
          <a:stretch>
            <a:fillRect/>
          </a:stretch>
        </p:blipFill>
        <p:spPr bwMode="auto">
          <a:xfrm>
            <a:off x="17" y="18"/>
            <a:ext cx="9906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3989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4805384" y="6542088"/>
            <a:ext cx="295277" cy="303212"/>
          </a:xfrm>
          <a:prstGeom prst="rect">
            <a:avLst/>
          </a:prstGeom>
        </p:spPr>
        <p:txBody>
          <a:bodyPr lIns="0" tIns="45648" rIns="0" bIns="45648" anchor="ctr"/>
          <a:lstStyle>
            <a:lvl1pPr algn="l">
              <a:defRPr>
                <a:solidFill>
                  <a:srgbClr val="645B4C"/>
                </a:solidFill>
              </a:defRPr>
            </a:lvl1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0F517338-03AA-4CFD-88C0-A381F0B08D8E}" type="slidenum">
              <a:rPr lang="ko-KR" altLang="en-US" sz="1200" smtClean="0">
                <a:latin typeface="KoPub돋움체 Bold"/>
                <a:ea typeface="KoPub돋움체 Bold"/>
                <a:cs typeface="Arial" charset="0"/>
              </a:rPr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200" dirty="0">
              <a:latin typeface="KoPub돋움체 Bold"/>
              <a:ea typeface="KoPub돋움체 Bold"/>
              <a:cs typeface="Arial" charset="0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7" y="6513513"/>
            <a:ext cx="990600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 userDrawn="1"/>
        </p:nvSpPr>
        <p:spPr>
          <a:xfrm>
            <a:off x="26" y="1588"/>
            <a:ext cx="8977313" cy="50165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anchor="ctr"/>
          <a:lstStyle/>
          <a:p>
            <a:pPr defTabSz="838107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" name="사다리꼴 6"/>
          <p:cNvSpPr/>
          <p:nvPr userDrawn="1"/>
        </p:nvSpPr>
        <p:spPr>
          <a:xfrm>
            <a:off x="8229621" y="1588"/>
            <a:ext cx="2024063" cy="501650"/>
          </a:xfrm>
          <a:prstGeom prst="trapezoid">
            <a:avLst>
              <a:gd name="adj" fmla="val 5540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anchor="ctr"/>
          <a:lstStyle/>
          <a:p>
            <a:pPr defTabSz="838107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9931423" y="1588"/>
            <a:ext cx="347663" cy="500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7" tIns="45648" rIns="91297" bIns="45648" anchor="ctr"/>
          <a:lstStyle/>
          <a:p>
            <a:pPr defTabSz="838107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938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6603200"/>
            <a:ext cx="9907260" cy="2648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797300" y="6548834"/>
            <a:ext cx="2311400" cy="365125"/>
          </a:xfrm>
        </p:spPr>
        <p:txBody>
          <a:bodyPr/>
          <a:lstStyle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2D9AD37-0D5F-44CD-8C55-C44D158DD009}" type="slidenum">
              <a:rPr lang="ko-KR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-2813" y="698579"/>
            <a:ext cx="9909692" cy="70311"/>
            <a:chOff x="-2813" y="698579"/>
            <a:chExt cx="9909692" cy="70311"/>
          </a:xfrm>
        </p:grpSpPr>
        <p:sp>
          <p:nvSpPr>
            <p:cNvPr id="10" name="직사각형 9"/>
            <p:cNvSpPr/>
            <p:nvPr userDrawn="1"/>
          </p:nvSpPr>
          <p:spPr>
            <a:xfrm>
              <a:off x="-381" y="699142"/>
              <a:ext cx="9907260" cy="697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466279" y="698579"/>
              <a:ext cx="94233" cy="697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-2813" y="698579"/>
              <a:ext cx="469232" cy="697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97559" y="115890"/>
            <a:ext cx="7350951" cy="433387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313040" y="115890"/>
            <a:ext cx="2951857" cy="438032"/>
          </a:xfrm>
        </p:spPr>
        <p:txBody>
          <a:bodyPr anchor="b">
            <a:noAutofit/>
          </a:bodyPr>
          <a:lstStyle>
            <a:lvl1pPr marL="0" indent="0" algn="r">
              <a:buNone/>
              <a:defRPr sz="1400" b="1"/>
            </a:lvl1pPr>
            <a:lvl2pPr algn="r">
              <a:defRPr sz="1600"/>
            </a:lvl2pPr>
            <a:lvl3pPr algn="r">
              <a:defRPr sz="16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err="1"/>
              <a:t>편집합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273050" y="908051"/>
            <a:ext cx="9359900" cy="576734"/>
          </a:xfrm>
          <a:ln>
            <a:noFill/>
            <a:prstDash val="sysDash"/>
          </a:ln>
        </p:spPr>
        <p:txBody>
          <a:bodyPr anchor="t">
            <a:noAutofit/>
          </a:bodyPr>
          <a:lstStyle>
            <a:lvl1pPr marL="144000" indent="-1440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/>
            </a:lvl1pPr>
            <a:lvl2pPr marL="144000" indent="-1440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/>
            </a:lvl2pPr>
            <a:lvl3pPr marL="144000" indent="-1440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/>
            </a:lvl3pPr>
            <a:lvl4pPr marL="144000" indent="-1440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/>
            </a:lvl4pPr>
            <a:lvl5pPr marL="144000" indent="-1440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464031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6603200"/>
            <a:ext cx="9907260" cy="2648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797300" y="6548834"/>
            <a:ext cx="2311400" cy="365125"/>
          </a:xfrm>
        </p:spPr>
        <p:txBody>
          <a:bodyPr/>
          <a:lstStyle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2D9AD37-0D5F-44CD-8C55-C44D158DD009}" type="slidenum">
              <a:rPr lang="ko-KR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-2813" y="698579"/>
            <a:ext cx="9909692" cy="70311"/>
            <a:chOff x="-2813" y="698579"/>
            <a:chExt cx="9909692" cy="70311"/>
          </a:xfrm>
        </p:grpSpPr>
        <p:sp>
          <p:nvSpPr>
            <p:cNvPr id="10" name="직사각형 9"/>
            <p:cNvSpPr/>
            <p:nvPr userDrawn="1"/>
          </p:nvSpPr>
          <p:spPr>
            <a:xfrm>
              <a:off x="-381" y="699142"/>
              <a:ext cx="9907260" cy="697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466279" y="698579"/>
              <a:ext cx="94233" cy="697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-2813" y="698579"/>
              <a:ext cx="469232" cy="697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97559" y="115890"/>
            <a:ext cx="7350951" cy="433387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313040" y="115890"/>
            <a:ext cx="2951857" cy="438032"/>
          </a:xfrm>
        </p:spPr>
        <p:txBody>
          <a:bodyPr anchor="b">
            <a:noAutofit/>
          </a:bodyPr>
          <a:lstStyle>
            <a:lvl1pPr marL="0" indent="0" algn="r">
              <a:buNone/>
              <a:defRPr sz="1400" b="1"/>
            </a:lvl1pPr>
            <a:lvl2pPr algn="r">
              <a:defRPr sz="1600"/>
            </a:lvl2pPr>
            <a:lvl3pPr algn="r">
              <a:defRPr sz="16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 dirty="0" err="1"/>
              <a:t>편집합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845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8B6DC-1EA1-40AC-A325-31DC43EDF45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9231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1" y="1122363"/>
            <a:ext cx="742950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1" y="3602039"/>
            <a:ext cx="7429500" cy="1655763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390" indent="0" algn="ctr">
              <a:buNone/>
              <a:defRPr sz="1625"/>
            </a:lvl2pPr>
            <a:lvl3pPr marL="742778" indent="0" algn="ctr">
              <a:buNone/>
              <a:defRPr sz="1462"/>
            </a:lvl3pPr>
            <a:lvl4pPr marL="1114168" indent="0" algn="ctr">
              <a:buNone/>
              <a:defRPr sz="1300"/>
            </a:lvl4pPr>
            <a:lvl5pPr marL="1485557" indent="0" algn="ctr">
              <a:buNone/>
              <a:defRPr sz="1300"/>
            </a:lvl5pPr>
            <a:lvl6pPr marL="1856947" indent="0" algn="ctr">
              <a:buNone/>
              <a:defRPr sz="1300"/>
            </a:lvl6pPr>
            <a:lvl7pPr marL="2228335" indent="0" algn="ctr">
              <a:buNone/>
              <a:defRPr sz="1300"/>
            </a:lvl7pPr>
            <a:lvl8pPr marL="2599725" indent="0" algn="ctr">
              <a:buNone/>
              <a:defRPr sz="1300"/>
            </a:lvl8pPr>
            <a:lvl9pPr marL="2971115" indent="0" algn="ctr">
              <a:buNone/>
              <a:defRPr sz="13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764DE79-268F-4C1A-8933-263129D2AF90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8/28/23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112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01DBFB0-BCBE-4161-810D-844DC0D409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A2F4382-CFDD-4AF4-99AA-C17A737A5B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9774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01DBFB0-BCBE-4161-810D-844DC0D409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A2F4382-CFDD-4AF4-99AA-C17A737A5B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442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" y="2"/>
            <a:ext cx="9906000" cy="8974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778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462">
              <a:solidFill>
                <a:prstClr val="white"/>
              </a:solidFill>
            </a:endParaRPr>
          </a:p>
        </p:txBody>
      </p:sp>
      <p:sp>
        <p:nvSpPr>
          <p:cNvPr id="10" name="눈물 방울 9"/>
          <p:cNvSpPr/>
          <p:nvPr userDrawn="1"/>
        </p:nvSpPr>
        <p:spPr>
          <a:xfrm>
            <a:off x="-2620294" y="897466"/>
            <a:ext cx="13676670" cy="5670483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778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462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357716" y="897470"/>
            <a:ext cx="10263717" cy="97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778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462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6997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255389" y="659625"/>
            <a:ext cx="3602662" cy="45719"/>
            <a:chOff x="260350" y="592032"/>
            <a:chExt cx="2753194" cy="45719"/>
          </a:xfrm>
        </p:grpSpPr>
        <p:sp>
          <p:nvSpPr>
            <p:cNvPr id="9" name="한쪽 모서리가 잘린 사각형 8"/>
            <p:cNvSpPr/>
            <p:nvPr/>
          </p:nvSpPr>
          <p:spPr>
            <a:xfrm>
              <a:off x="2406178" y="592032"/>
              <a:ext cx="607366" cy="45719"/>
            </a:xfrm>
            <a:prstGeom prst="snip1Rect">
              <a:avLst>
                <a:gd name="adj" fmla="val 5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42778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097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60350" y="592032"/>
              <a:ext cx="2133600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42778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097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96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3601-D016-44A1-B3F1-9770951F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D4062-DF3B-4BA4-968A-252AB9850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317970-FA4E-4952-84B1-AC5D4B7B8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BCC0D8-B2F4-4144-A00B-6BDFEEA8B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ACCE4A-BB57-4224-8488-A1BFBE9E75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A43BA-2228-4D53-A1BA-964DA4CBA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12FC15-2447-4186-A83A-ACFB163B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557B94-07ED-483A-99F1-E9E788FA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97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9563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01DBFB0-BCBE-4161-810D-844DC0D409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A2F4382-CFDD-4AF4-99AA-C17A737A5B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118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3" y="365128"/>
            <a:ext cx="2135981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9" y="365128"/>
            <a:ext cx="6284119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01DBFB0-BCBE-4161-810D-844DC0D409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A2F4382-CFDD-4AF4-99AA-C17A737A5B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732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2014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9"/>
          <p:cNvSpPr/>
          <p:nvPr userDrawn="1"/>
        </p:nvSpPr>
        <p:spPr>
          <a:xfrm>
            <a:off x="9342877" y="208850"/>
            <a:ext cx="307399" cy="283464"/>
          </a:xfrm>
          <a:prstGeom prst="ellipse">
            <a:avLst/>
          </a:prstGeom>
          <a:solidFill>
            <a:srgbClr val="2195F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716"/>
          </a:p>
        </p:txBody>
      </p:sp>
      <p:sp>
        <p:nvSpPr>
          <p:cNvPr id="8" name="TextBox 7"/>
          <p:cNvSpPr txBox="1"/>
          <p:nvPr userDrawn="1"/>
        </p:nvSpPr>
        <p:spPr>
          <a:xfrm>
            <a:off x="9321862" y="279730"/>
            <a:ext cx="351919" cy="14170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 rtl="0"/>
            <a:fld id="{74661D5A-9BD6-4923-8702-8D0735A2977B}" type="slidenum">
              <a:rPr lang="ar-SA" sz="92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 rtl="0"/>
              <a:t>‹#›</a:t>
            </a:fld>
            <a:endParaRPr lang="ar-SA" sz="92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9906000" cy="43200"/>
          </a:xfrm>
          <a:prstGeom prst="rect">
            <a:avLst/>
          </a:prstGeom>
          <a:solidFill>
            <a:srgbClr val="219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48825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66049-4573-4DE6-A54F-CAA9D257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2ADAC7-BF0E-4068-9F63-2CE8ED1A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B614FA-76AB-4DD8-B88F-659988A8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E5759-034B-40B4-AC0A-7BCFBE5D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2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8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5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8" r:id="rId2"/>
    <p:sldLayoutId id="2147483708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9" y="635635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778"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Droid Sans Fallback"/>
                <a:ea typeface="Droid Sans Fallback"/>
                <a:cs typeface="Arial" charset="0"/>
              </a:rPr>
              <a:pPr defTabSz="742778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8/28/23</a:t>
            </a:fld>
            <a:endParaRPr lang="en-US" dirty="0">
              <a:solidFill>
                <a:prstClr val="black">
                  <a:tint val="75000"/>
                </a:prstClr>
              </a:solidFill>
              <a:latin typeface="Droid Sans Fallback"/>
              <a:ea typeface="Droid Sans Fallback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4" y="6356353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778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Droid Sans Fallback"/>
              <a:ea typeface="Droid Sans Fallback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778"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Droid Sans Fallback"/>
                <a:ea typeface="Droid Sans Fallback"/>
                <a:cs typeface="Arial" charset="0"/>
              </a:rPr>
              <a:pPr defTabSz="742778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Droid Sans Fallback"/>
              <a:ea typeface="Droid Sans Fallback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0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243" r:id="rId10"/>
  </p:sldLayoutIdLst>
  <p:txStyles>
    <p:titleStyle>
      <a:lvl1pPr algn="l" defTabSz="742778" rtl="0" eaLnBrk="1" latinLnBrk="1" hangingPunct="1">
        <a:lnSpc>
          <a:spcPct val="90000"/>
        </a:lnSpc>
        <a:spcBef>
          <a:spcPct val="0"/>
        </a:spcBef>
        <a:buNone/>
        <a:defRPr sz="35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695" indent="-185695" algn="l" defTabSz="742778" rtl="0" eaLnBrk="1" latinLnBrk="1" hangingPunct="1">
        <a:lnSpc>
          <a:spcPct val="90000"/>
        </a:lnSpc>
        <a:spcBef>
          <a:spcPts val="812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084" indent="-185695" algn="l" defTabSz="742778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473" indent="-185695" algn="l" defTabSz="742778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99862" indent="-185695" algn="l" defTabSz="742778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671252" indent="-185695" algn="l" defTabSz="742778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2042641" indent="-185695" algn="l" defTabSz="742778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414030" indent="-185695" algn="l" defTabSz="742778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785420" indent="-185695" algn="l" defTabSz="742778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3156809" indent="-185695" algn="l" defTabSz="742778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77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1pPr>
      <a:lvl2pPr marL="371390" algn="l" defTabSz="74277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2pPr>
      <a:lvl3pPr marL="742778" algn="l" defTabSz="74277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3pPr>
      <a:lvl4pPr marL="1114168" algn="l" defTabSz="74277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485557" algn="l" defTabSz="74277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1856947" algn="l" defTabSz="74277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228335" algn="l" defTabSz="74277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599725" algn="l" defTabSz="74277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2971115" algn="l" defTabSz="742778" rtl="0" eaLnBrk="1" latinLnBrk="1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FC887F-4F23-43DB-8765-E3B859946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A61182-87E2-41F8-B6D6-E685C3334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155B0-023E-494F-A47B-52652D66E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45FE15A-CBE0-40F2-B823-2D9688FD48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2023. 8. 28.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B403C-0579-40FE-9783-95BB265EE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7FAB1-0E6C-4655-A62F-F569582B6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A5CF4BB7-A75A-4E26-8CF8-67DC4483B724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4405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34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6" r:id="rId3"/>
    <p:sldLayoutId id="2147483727" r:id="rId4"/>
    <p:sldLayoutId id="2147483728" r:id="rId5"/>
    <p:sldLayoutId id="2147483729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59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39" name="Rectangle 15">
            <a:extLst>
              <a:ext uri="{FF2B5EF4-FFF2-40B4-BE49-F238E27FC236}">
                <a16:creationId xmlns:a16="http://schemas.microsoft.com/office/drawing/2014/main" id="{21D61048-F758-478E-A8B2-0F0B40B28B5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07399" y="6407327"/>
            <a:ext cx="2311792" cy="4117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4219" tIns="52108" rIns="104219" bIns="52108" numCol="1" anchor="ctr" anchorCtr="0" compatLnSpc="1">
            <a:prstTxWarp prst="textNoShape">
              <a:avLst/>
            </a:prstTxWarp>
          </a:bodyPr>
          <a:lstStyle>
            <a:lvl1pPr algn="ctr" defTabSz="944550" eaLnBrk="1" latinLnBrk="1" hangingPunct="1">
              <a:defRPr kumimoji="1" b="0"/>
            </a:lvl1pPr>
          </a:lstStyle>
          <a:p>
            <a:fld id="{916F5BA1-4BA0-438B-891F-2338BFC51EBD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27" name="Rectangle 24">
            <a:extLst>
              <a:ext uri="{FF2B5EF4-FFF2-40B4-BE49-F238E27FC236}">
                <a16:creationId xmlns:a16="http://schemas.microsoft.com/office/drawing/2014/main" id="{54845DEB-7300-4F89-BBA0-37A73092AE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5595" y="1815650"/>
            <a:ext cx="8914812" cy="4421775"/>
          </a:xfrm>
          <a:prstGeom prst="rect">
            <a:avLst/>
          </a:prstGeom>
          <a:noFill/>
          <a:ln w="25400">
            <a:solidFill>
              <a:srgbClr val="3333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219" tIns="52108" rIns="104219" bIns="521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160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8" r:id="rId3"/>
    <p:sldLayoutId id="2147483919" r:id="rId4"/>
    <p:sldLayoutId id="2147483920" r:id="rId5"/>
  </p:sldLayoutIdLst>
  <p:hf hdr="0" ftr="0" dt="0"/>
  <p:txStyles>
    <p:titleStyle>
      <a:lvl1pPr algn="l" defTabSz="943110" rtl="0" eaLnBrk="0" fontAlgn="base" latinLnBrk="1" hangingPunct="0">
        <a:spcBef>
          <a:spcPct val="0"/>
        </a:spcBef>
        <a:spcAft>
          <a:spcPct val="0"/>
        </a:spcAft>
        <a:defRPr kumimoji="1" sz="2630">
          <a:solidFill>
            <a:schemeClr val="tx2"/>
          </a:solidFill>
          <a:latin typeface="+mj-lt"/>
          <a:ea typeface="+mj-ea"/>
          <a:cs typeface="나눔고딕 ExtraBold" panose="020D0904000000000000" pitchFamily="50" charset="-127"/>
        </a:defRPr>
      </a:lvl1pPr>
      <a:lvl2pPr algn="l" defTabSz="943110" rtl="0" eaLnBrk="0" fontAlgn="base" latinLnBrk="1" hangingPunct="0">
        <a:spcBef>
          <a:spcPct val="0"/>
        </a:spcBef>
        <a:spcAft>
          <a:spcPct val="0"/>
        </a:spcAft>
        <a:defRPr kumimoji="1" sz="2630">
          <a:solidFill>
            <a:schemeClr val="tx2"/>
          </a:solidFill>
          <a:latin typeface="나눔고딕 ExtraBold" pitchFamily="50" charset="-127"/>
          <a:ea typeface="나눔고딕 ExtraBold" pitchFamily="50" charset="-127"/>
          <a:cs typeface="나눔고딕 ExtraBold" panose="020D0904000000000000" pitchFamily="50" charset="-127"/>
        </a:defRPr>
      </a:lvl2pPr>
      <a:lvl3pPr algn="l" defTabSz="943110" rtl="0" eaLnBrk="0" fontAlgn="base" latinLnBrk="1" hangingPunct="0">
        <a:spcBef>
          <a:spcPct val="0"/>
        </a:spcBef>
        <a:spcAft>
          <a:spcPct val="0"/>
        </a:spcAft>
        <a:defRPr kumimoji="1" sz="2630">
          <a:solidFill>
            <a:schemeClr val="tx2"/>
          </a:solidFill>
          <a:latin typeface="나눔고딕 ExtraBold" pitchFamily="50" charset="-127"/>
          <a:ea typeface="나눔고딕 ExtraBold" pitchFamily="50" charset="-127"/>
          <a:cs typeface="나눔고딕 ExtraBold" panose="020D0904000000000000" pitchFamily="50" charset="-127"/>
        </a:defRPr>
      </a:lvl3pPr>
      <a:lvl4pPr algn="l" defTabSz="943110" rtl="0" eaLnBrk="0" fontAlgn="base" latinLnBrk="1" hangingPunct="0">
        <a:spcBef>
          <a:spcPct val="0"/>
        </a:spcBef>
        <a:spcAft>
          <a:spcPct val="0"/>
        </a:spcAft>
        <a:defRPr kumimoji="1" sz="2630">
          <a:solidFill>
            <a:schemeClr val="tx2"/>
          </a:solidFill>
          <a:latin typeface="나눔고딕 ExtraBold" pitchFamily="50" charset="-127"/>
          <a:ea typeface="나눔고딕 ExtraBold" pitchFamily="50" charset="-127"/>
          <a:cs typeface="나눔고딕 ExtraBold" panose="020D0904000000000000" pitchFamily="50" charset="-127"/>
        </a:defRPr>
      </a:lvl4pPr>
      <a:lvl5pPr algn="l" defTabSz="943110" rtl="0" eaLnBrk="0" fontAlgn="base" latinLnBrk="1" hangingPunct="0">
        <a:spcBef>
          <a:spcPct val="0"/>
        </a:spcBef>
        <a:spcAft>
          <a:spcPct val="0"/>
        </a:spcAft>
        <a:defRPr kumimoji="1" sz="2630">
          <a:solidFill>
            <a:schemeClr val="tx2"/>
          </a:solidFill>
          <a:latin typeface="나눔고딕 ExtraBold" pitchFamily="50" charset="-127"/>
          <a:ea typeface="나눔고딕 ExtraBold" pitchFamily="50" charset="-127"/>
          <a:cs typeface="나눔고딕 ExtraBold" panose="020D0904000000000000" pitchFamily="50" charset="-127"/>
        </a:defRPr>
      </a:lvl5pPr>
      <a:lvl6pPr marL="414331" algn="l" defTabSz="945191" rtl="0" fontAlgn="base" latinLnBrk="1">
        <a:spcBef>
          <a:spcPct val="0"/>
        </a:spcBef>
        <a:spcAft>
          <a:spcPct val="0"/>
        </a:spcAft>
        <a:defRPr kumimoji="1" sz="263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6pPr>
      <a:lvl7pPr marL="828660" algn="l" defTabSz="945191" rtl="0" fontAlgn="base" latinLnBrk="1">
        <a:spcBef>
          <a:spcPct val="0"/>
        </a:spcBef>
        <a:spcAft>
          <a:spcPct val="0"/>
        </a:spcAft>
        <a:defRPr kumimoji="1" sz="263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7pPr>
      <a:lvl8pPr marL="1242994" algn="l" defTabSz="945191" rtl="0" fontAlgn="base" latinLnBrk="1">
        <a:spcBef>
          <a:spcPct val="0"/>
        </a:spcBef>
        <a:spcAft>
          <a:spcPct val="0"/>
        </a:spcAft>
        <a:defRPr kumimoji="1" sz="263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8pPr>
      <a:lvl9pPr marL="1657321" algn="l" defTabSz="945191" rtl="0" fontAlgn="base" latinLnBrk="1">
        <a:spcBef>
          <a:spcPct val="0"/>
        </a:spcBef>
        <a:spcAft>
          <a:spcPct val="0"/>
        </a:spcAft>
        <a:defRPr kumimoji="1" sz="263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51326" indent="-351326" algn="l" defTabSz="94311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356">
          <a:solidFill>
            <a:schemeClr val="tx1"/>
          </a:solidFill>
          <a:latin typeface="+mn-lt"/>
          <a:ea typeface="+mn-ea"/>
          <a:cs typeface="나눔고딕" panose="020D0804000000000000" pitchFamily="50" charset="-127"/>
        </a:defRPr>
      </a:lvl1pPr>
      <a:lvl2pPr marL="766007" indent="-292293" algn="l" defTabSz="94311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902">
          <a:solidFill>
            <a:schemeClr val="tx1"/>
          </a:solidFill>
          <a:latin typeface="+mn-lt"/>
          <a:ea typeface="+mn-ea"/>
          <a:cs typeface="나눔고딕" panose="020D0804000000000000" pitchFamily="50" charset="-127"/>
        </a:defRPr>
      </a:lvl2pPr>
      <a:lvl3pPr marL="1179248" indent="-233258" algn="l" defTabSz="94311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49">
          <a:solidFill>
            <a:schemeClr val="tx1"/>
          </a:solidFill>
          <a:latin typeface="+mn-lt"/>
          <a:ea typeface="+mn-ea"/>
          <a:cs typeface="나눔고딕" panose="020D0804000000000000" pitchFamily="50" charset="-127"/>
        </a:defRPr>
      </a:lvl3pPr>
      <a:lvl4pPr marL="1652962" indent="-233258" algn="l" defTabSz="94311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86">
          <a:solidFill>
            <a:schemeClr val="tx1"/>
          </a:solidFill>
          <a:latin typeface="+mn-lt"/>
          <a:ea typeface="+mn-ea"/>
          <a:cs typeface="나눔고딕" panose="020D0804000000000000" pitchFamily="50" charset="-127"/>
        </a:defRPr>
      </a:lvl4pPr>
      <a:lvl5pPr marL="2125237" indent="-233258" algn="l" defTabSz="943110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86">
          <a:solidFill>
            <a:schemeClr val="tx1"/>
          </a:solidFill>
          <a:latin typeface="+mn-lt"/>
          <a:ea typeface="+mn-ea"/>
          <a:cs typeface="나눔고딕" panose="020D0804000000000000" pitchFamily="50" charset="-127"/>
        </a:defRPr>
      </a:lvl5pPr>
      <a:lvl6pPr marL="2540650" indent="-235937" algn="l" defTabSz="945191" rtl="0" fontAlgn="base" latinLnBrk="1">
        <a:spcBef>
          <a:spcPct val="20000"/>
        </a:spcBef>
        <a:spcAft>
          <a:spcPct val="0"/>
        </a:spcAft>
        <a:buChar char="»"/>
        <a:defRPr kumimoji="1" sz="2086">
          <a:solidFill>
            <a:schemeClr val="tx1"/>
          </a:solidFill>
          <a:latin typeface="+mn-lt"/>
          <a:ea typeface="+mn-ea"/>
        </a:defRPr>
      </a:lvl6pPr>
      <a:lvl7pPr marL="2954980" indent="-235937" algn="l" defTabSz="945191" rtl="0" fontAlgn="base" latinLnBrk="1">
        <a:spcBef>
          <a:spcPct val="20000"/>
        </a:spcBef>
        <a:spcAft>
          <a:spcPct val="0"/>
        </a:spcAft>
        <a:buChar char="»"/>
        <a:defRPr kumimoji="1" sz="2086">
          <a:solidFill>
            <a:schemeClr val="tx1"/>
          </a:solidFill>
          <a:latin typeface="+mn-lt"/>
          <a:ea typeface="+mn-ea"/>
        </a:defRPr>
      </a:lvl7pPr>
      <a:lvl8pPr marL="3369314" indent="-235937" algn="l" defTabSz="945191" rtl="0" fontAlgn="base" latinLnBrk="1">
        <a:spcBef>
          <a:spcPct val="20000"/>
        </a:spcBef>
        <a:spcAft>
          <a:spcPct val="0"/>
        </a:spcAft>
        <a:buChar char="»"/>
        <a:defRPr kumimoji="1" sz="2086">
          <a:solidFill>
            <a:schemeClr val="tx1"/>
          </a:solidFill>
          <a:latin typeface="+mn-lt"/>
          <a:ea typeface="+mn-ea"/>
        </a:defRPr>
      </a:lvl8pPr>
      <a:lvl9pPr marL="3783641" indent="-235937" algn="l" defTabSz="945191" rtl="0" fontAlgn="base" latinLnBrk="1">
        <a:spcBef>
          <a:spcPct val="20000"/>
        </a:spcBef>
        <a:spcAft>
          <a:spcPct val="0"/>
        </a:spcAft>
        <a:buChar char="»"/>
        <a:defRPr kumimoji="1" sz="2086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28660" rtl="0" eaLnBrk="1" latinLnBrk="1" hangingPunct="1">
        <a:defRPr sz="1723" kern="1200">
          <a:solidFill>
            <a:schemeClr val="tx1"/>
          </a:solidFill>
          <a:latin typeface="+mn-lt"/>
          <a:ea typeface="+mn-ea"/>
          <a:cs typeface="+mn-cs"/>
        </a:defRPr>
      </a:lvl1pPr>
      <a:lvl2pPr marL="414331" algn="l" defTabSz="828660" rtl="0" eaLnBrk="1" latinLnBrk="1" hangingPunct="1">
        <a:defRPr sz="1723" kern="1200">
          <a:solidFill>
            <a:schemeClr val="tx1"/>
          </a:solidFill>
          <a:latin typeface="+mn-lt"/>
          <a:ea typeface="+mn-ea"/>
          <a:cs typeface="+mn-cs"/>
        </a:defRPr>
      </a:lvl2pPr>
      <a:lvl3pPr marL="828660" algn="l" defTabSz="828660" rtl="0" eaLnBrk="1" latinLnBrk="1" hangingPunct="1">
        <a:defRPr sz="1723" kern="1200">
          <a:solidFill>
            <a:schemeClr val="tx1"/>
          </a:solidFill>
          <a:latin typeface="+mn-lt"/>
          <a:ea typeface="+mn-ea"/>
          <a:cs typeface="+mn-cs"/>
        </a:defRPr>
      </a:lvl3pPr>
      <a:lvl4pPr marL="1242994" algn="l" defTabSz="828660" rtl="0" eaLnBrk="1" latinLnBrk="1" hangingPunct="1">
        <a:defRPr sz="1723" kern="1200">
          <a:solidFill>
            <a:schemeClr val="tx1"/>
          </a:solidFill>
          <a:latin typeface="+mn-lt"/>
          <a:ea typeface="+mn-ea"/>
          <a:cs typeface="+mn-cs"/>
        </a:defRPr>
      </a:lvl4pPr>
      <a:lvl5pPr marL="1657321" algn="l" defTabSz="828660" rtl="0" eaLnBrk="1" latinLnBrk="1" hangingPunct="1">
        <a:defRPr sz="1723" kern="1200">
          <a:solidFill>
            <a:schemeClr val="tx1"/>
          </a:solidFill>
          <a:latin typeface="+mn-lt"/>
          <a:ea typeface="+mn-ea"/>
          <a:cs typeface="+mn-cs"/>
        </a:defRPr>
      </a:lvl5pPr>
      <a:lvl6pPr marL="2071651" algn="l" defTabSz="828660" rtl="0" eaLnBrk="1" latinLnBrk="1" hangingPunct="1">
        <a:defRPr sz="1723" kern="1200">
          <a:solidFill>
            <a:schemeClr val="tx1"/>
          </a:solidFill>
          <a:latin typeface="+mn-lt"/>
          <a:ea typeface="+mn-ea"/>
          <a:cs typeface="+mn-cs"/>
        </a:defRPr>
      </a:lvl6pPr>
      <a:lvl7pPr marL="2485982" algn="l" defTabSz="828660" rtl="0" eaLnBrk="1" latinLnBrk="1" hangingPunct="1">
        <a:defRPr sz="1723" kern="1200">
          <a:solidFill>
            <a:schemeClr val="tx1"/>
          </a:solidFill>
          <a:latin typeface="+mn-lt"/>
          <a:ea typeface="+mn-ea"/>
          <a:cs typeface="+mn-cs"/>
        </a:defRPr>
      </a:lvl7pPr>
      <a:lvl8pPr marL="2900311" algn="l" defTabSz="828660" rtl="0" eaLnBrk="1" latinLnBrk="1" hangingPunct="1">
        <a:defRPr sz="1723" kern="1200">
          <a:solidFill>
            <a:schemeClr val="tx1"/>
          </a:solidFill>
          <a:latin typeface="+mn-lt"/>
          <a:ea typeface="+mn-ea"/>
          <a:cs typeface="+mn-cs"/>
        </a:defRPr>
      </a:lvl8pPr>
      <a:lvl9pPr marL="3314642" algn="l" defTabSz="828660" rtl="0" eaLnBrk="1" latinLnBrk="1" hangingPunct="1">
        <a:defRPr sz="17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FC887F-4F23-43DB-8765-E3B859946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A61182-87E2-41F8-B6D6-E685C3334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155B0-023E-494F-A47B-52652D66E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FE15A-CBE0-40F2-B823-2D9688FD4856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B403C-0579-40FE-9783-95BB265EE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7FAB1-0E6C-4655-A62F-F569582B6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F4BB7-A75A-4E26-8CF8-67DC4483B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7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92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6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23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  <p:sldLayoutId id="2147484053" r:id="rId14"/>
    <p:sldLayoutId id="2147484054" r:id="rId15"/>
    <p:sldLayoutId id="2147484055" r:id="rId16"/>
    <p:sldLayoutId id="2147484056" r:id="rId17"/>
    <p:sldLayoutId id="2147484057" r:id="rId18"/>
    <p:sldLayoutId id="2147484058" r:id="rId19"/>
    <p:sldLayoutId id="2147484059" r:id="rId20"/>
    <p:sldLayoutId id="2147484060" r:id="rId21"/>
    <p:sldLayoutId id="2147484061" r:id="rId2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D714B-582F-4BC6-8A1E-A92400F3FEC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27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>
            <a:extLst>
              <a:ext uri="{FF2B5EF4-FFF2-40B4-BE49-F238E27FC236}">
                <a16:creationId xmlns:a16="http://schemas.microsoft.com/office/drawing/2014/main" id="{81AA6EE9-F040-41B0-BE2D-721CAF20B7F1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Three mix data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전략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B9729A97-5202-4F94-8C6D-CD7556E97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316" y="2191320"/>
            <a:ext cx="3024000" cy="805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/>
          <a:lstStyle/>
          <a:p>
            <a:pPr algn="ctr" latinLnBrk="0"/>
            <a:r>
              <a:rPr lang="en-US" altLang="ko-KR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Driven</a:t>
            </a:r>
            <a:endParaRPr lang="ko-KR" altLang="en-US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75C43A-A794-41FD-B783-6A9908C29A03}"/>
              </a:ext>
            </a:extLst>
          </p:cNvPr>
          <p:cNvSpPr txBox="1"/>
          <p:nvPr/>
        </p:nvSpPr>
        <p:spPr>
          <a:xfrm>
            <a:off x="2476500" y="324433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Informed </a:t>
            </a:r>
            <a:endParaRPr lang="ko-KR" altLang="en-US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Rectangle 44">
            <a:extLst>
              <a:ext uri="{FF2B5EF4-FFF2-40B4-BE49-F238E27FC236}">
                <a16:creationId xmlns:a16="http://schemas.microsoft.com/office/drawing/2014/main" id="{54E4258E-A644-4AD9-ACEE-E3315A080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00" y="4005080"/>
            <a:ext cx="3024000" cy="805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/>
          <a:lstStyle/>
          <a:p>
            <a:pPr algn="ctr" latinLnBrk="0"/>
            <a:r>
              <a:rPr lang="en-US" altLang="ko-KR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Informed</a:t>
            </a:r>
            <a:endParaRPr lang="ko-KR" altLang="en-US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Rectangle 44">
            <a:extLst>
              <a:ext uri="{FF2B5EF4-FFF2-40B4-BE49-F238E27FC236}">
                <a16:creationId xmlns:a16="http://schemas.microsoft.com/office/drawing/2014/main" id="{C3EC425F-4C36-4477-9958-A50D45F6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502" y="4005080"/>
            <a:ext cx="3024000" cy="805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/>
          <a:lstStyle/>
          <a:p>
            <a:pPr algn="ctr" latinLnBrk="0"/>
            <a:r>
              <a:rPr lang="en-US" altLang="ko-KR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Inspired</a:t>
            </a:r>
            <a:endParaRPr lang="ko-KR" altLang="en-US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64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>
            <a:extLst>
              <a:ext uri="{FF2B5EF4-FFF2-40B4-BE49-F238E27FC236}">
                <a16:creationId xmlns:a16="http://schemas.microsoft.com/office/drawing/2014/main" id="{81AA6EE9-F040-41B0-BE2D-721CAF20B7F1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Three mix data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전략 종합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BB8A0B9-DF70-45E4-94D5-AADE9C03C9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A802473-C99C-4982-9F19-22988DBA1FDE}"/>
              </a:ext>
            </a:extLst>
          </p:cNvPr>
          <p:cNvCxnSpPr/>
          <p:nvPr/>
        </p:nvCxnSpPr>
        <p:spPr>
          <a:xfrm>
            <a:off x="1280490" y="3717040"/>
            <a:ext cx="7345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75ABB4A-C575-485F-88AD-0E9292B0976D}"/>
              </a:ext>
            </a:extLst>
          </p:cNvPr>
          <p:cNvCxnSpPr>
            <a:cxnSpLocks/>
          </p:cNvCxnSpPr>
          <p:nvPr/>
        </p:nvCxnSpPr>
        <p:spPr>
          <a:xfrm flipV="1">
            <a:off x="4953000" y="1772770"/>
            <a:ext cx="0" cy="367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3B176AD-F059-4153-A734-076D14AE8D6F}"/>
              </a:ext>
            </a:extLst>
          </p:cNvPr>
          <p:cNvSpPr/>
          <p:nvPr/>
        </p:nvSpPr>
        <p:spPr>
          <a:xfrm>
            <a:off x="3908857" y="2672896"/>
            <a:ext cx="2088284" cy="2088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BB86B5-C3FC-458F-9214-F8441046BF7D}"/>
              </a:ext>
            </a:extLst>
          </p:cNvPr>
          <p:cNvSpPr/>
          <p:nvPr/>
        </p:nvSpPr>
        <p:spPr>
          <a:xfrm>
            <a:off x="6689626" y="1320038"/>
            <a:ext cx="2088284" cy="2088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306A03-A451-44EF-8378-49A2654F0D4F}"/>
              </a:ext>
            </a:extLst>
          </p:cNvPr>
          <p:cNvSpPr/>
          <p:nvPr/>
        </p:nvSpPr>
        <p:spPr>
          <a:xfrm>
            <a:off x="975691" y="3717039"/>
            <a:ext cx="2088284" cy="20882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56157-B36A-4CFA-B594-FFD919B61A69}"/>
              </a:ext>
            </a:extLst>
          </p:cNvPr>
          <p:cNvSpPr txBox="1"/>
          <p:nvPr/>
        </p:nvSpPr>
        <p:spPr>
          <a:xfrm>
            <a:off x="6842026" y="1632920"/>
            <a:ext cx="18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Data Inspired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B55CBC-68DC-4309-8600-B7049FC4BC18}"/>
              </a:ext>
            </a:extLst>
          </p:cNvPr>
          <p:cNvSpPr txBox="1"/>
          <p:nvPr/>
        </p:nvSpPr>
        <p:spPr>
          <a:xfrm>
            <a:off x="4052874" y="3014252"/>
            <a:ext cx="18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Data Informed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0847E-4415-4441-8C15-C6690EB77088}"/>
              </a:ext>
            </a:extLst>
          </p:cNvPr>
          <p:cNvSpPr txBox="1"/>
          <p:nvPr/>
        </p:nvSpPr>
        <p:spPr>
          <a:xfrm>
            <a:off x="1119708" y="4062394"/>
            <a:ext cx="18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Data Driven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C03B7-9EAB-4C07-A3C8-503F9D40A0CF}"/>
              </a:ext>
            </a:extLst>
          </p:cNvPr>
          <p:cNvSpPr txBox="1"/>
          <p:nvPr/>
        </p:nvSpPr>
        <p:spPr>
          <a:xfrm>
            <a:off x="4052874" y="1340988"/>
            <a:ext cx="18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추상적인 결과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3FB6E4-6293-47B3-8E3C-AB2E4C2D25C6}"/>
              </a:ext>
            </a:extLst>
          </p:cNvPr>
          <p:cNvSpPr txBox="1"/>
          <p:nvPr/>
        </p:nvSpPr>
        <p:spPr>
          <a:xfrm>
            <a:off x="4052874" y="5517012"/>
            <a:ext cx="18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명확한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FA67FD-13C3-419B-BEDE-09C1FAE3D8DA}"/>
              </a:ext>
            </a:extLst>
          </p:cNvPr>
          <p:cNvSpPr txBox="1"/>
          <p:nvPr/>
        </p:nvSpPr>
        <p:spPr>
          <a:xfrm>
            <a:off x="0" y="3070707"/>
            <a:ext cx="2000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높은 데이터 확신</a:t>
            </a:r>
            <a:endParaRPr lang="en-US" altLang="ko-KR" b="1" dirty="0"/>
          </a:p>
          <a:p>
            <a:pPr algn="ctr"/>
            <a:r>
              <a:rPr lang="ko-KR" altLang="en-US" b="1" dirty="0"/>
              <a:t>현실지향적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5A8004-C6ED-4CFE-9710-4C7A52F4377F}"/>
              </a:ext>
            </a:extLst>
          </p:cNvPr>
          <p:cNvSpPr txBox="1"/>
          <p:nvPr/>
        </p:nvSpPr>
        <p:spPr>
          <a:xfrm>
            <a:off x="7785997" y="3769780"/>
            <a:ext cx="2000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낮은 데이터 확신미래지향적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637CC4-ADFD-4A66-BD76-C181C1DC1067}"/>
              </a:ext>
            </a:extLst>
          </p:cNvPr>
          <p:cNvSpPr txBox="1"/>
          <p:nvPr/>
        </p:nvSpPr>
        <p:spPr>
          <a:xfrm>
            <a:off x="6741855" y="2225472"/>
            <a:ext cx="208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유저 니즈 충족</a:t>
            </a:r>
            <a:endParaRPr lang="en-US" altLang="ko-KR" dirty="0"/>
          </a:p>
          <a:p>
            <a:pPr algn="ctr"/>
            <a:r>
              <a:rPr lang="ko-KR" altLang="en-US" dirty="0"/>
              <a:t>다양한 아이디어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AB1C0-6D57-4088-8F1A-838ACE4C64DB}"/>
              </a:ext>
            </a:extLst>
          </p:cNvPr>
          <p:cNvSpPr txBox="1"/>
          <p:nvPr/>
        </p:nvSpPr>
        <p:spPr>
          <a:xfrm>
            <a:off x="3908857" y="3581400"/>
            <a:ext cx="208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최적화된 </a:t>
            </a:r>
            <a:endParaRPr lang="en-US" altLang="ko-KR" dirty="0"/>
          </a:p>
          <a:p>
            <a:pPr algn="ctr"/>
            <a:r>
              <a:rPr lang="ko-KR" altLang="en-US" dirty="0"/>
              <a:t>마케팅 방안 도출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418BB5-597F-4876-981D-6E6486197529}"/>
              </a:ext>
            </a:extLst>
          </p:cNvPr>
          <p:cNvSpPr txBox="1"/>
          <p:nvPr/>
        </p:nvSpPr>
        <p:spPr>
          <a:xfrm>
            <a:off x="956448" y="4509150"/>
            <a:ext cx="208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최적화된 </a:t>
            </a:r>
            <a:endParaRPr lang="en-US" altLang="ko-KR" dirty="0"/>
          </a:p>
          <a:p>
            <a:pPr algn="ctr"/>
            <a:r>
              <a:rPr lang="ko-KR" altLang="en-US" dirty="0"/>
              <a:t>마케팅 집행 시점 </a:t>
            </a:r>
            <a:endParaRPr lang="en-US" altLang="ko-KR" dirty="0"/>
          </a:p>
          <a:p>
            <a:pPr algn="ctr"/>
            <a:r>
              <a:rPr lang="ko-KR" altLang="en-US" dirty="0"/>
              <a:t>도출</a:t>
            </a:r>
          </a:p>
        </p:txBody>
      </p:sp>
    </p:spTree>
    <p:extLst>
      <p:ext uri="{BB962C8B-B14F-4D97-AF65-F5344CB8AC3E}">
        <p14:creationId xmlns:p14="http://schemas.microsoft.com/office/powerpoint/2010/main" val="359972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>
            <a:extLst>
              <a:ext uri="{FF2B5EF4-FFF2-40B4-BE49-F238E27FC236}">
                <a16:creationId xmlns:a16="http://schemas.microsoft.com/office/drawing/2014/main" id="{81AA6EE9-F040-41B0-BE2D-721CAF20B7F1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만약 어느 한가지만 수행한다면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F5F93F-7250-426A-9E62-1E824C7AC8F7}"/>
              </a:ext>
            </a:extLst>
          </p:cNvPr>
          <p:cNvSpPr/>
          <p:nvPr/>
        </p:nvSpPr>
        <p:spPr>
          <a:xfrm>
            <a:off x="1543349" y="1916790"/>
            <a:ext cx="6819302" cy="933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600" b="1" noProof="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마케팅 당일에만 홍보효과가 증가하고 </a:t>
            </a:r>
            <a:endParaRPr kumimoji="1" lang="en-US" altLang="ko-KR" sz="1600" b="1" noProof="0" dirty="0">
              <a:solidFill>
                <a:schemeClr val="tx1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점점 관심도가 하락하여 </a:t>
            </a:r>
            <a:r>
              <a:rPr kumimoji="1" lang="en-US" altLang="ko-KR" sz="1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1</a:t>
            </a:r>
            <a:r>
              <a:rPr kumimoji="1" lang="ko-KR" altLang="en-US" sz="1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회성 마케팅이 되고 </a:t>
            </a:r>
            <a:endParaRPr kumimoji="1" lang="en-US" altLang="ko-KR" sz="1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높은 </a:t>
            </a:r>
            <a:r>
              <a:rPr kumimoji="1" lang="ko-KR" altLang="en-US" sz="1600" b="1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이탈율</a:t>
            </a:r>
            <a:r>
              <a:rPr kumimoji="1" lang="ko-KR" altLang="en-US" sz="1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 발생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78B26-8CAB-4FFE-9CD2-0C8632D930AD}"/>
              </a:ext>
            </a:extLst>
          </p:cNvPr>
          <p:cNvSpPr/>
          <p:nvPr/>
        </p:nvSpPr>
        <p:spPr>
          <a:xfrm>
            <a:off x="1064460" y="1369276"/>
            <a:ext cx="550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Data Driven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에만 집중한다면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0E417C-7A66-4941-A8BC-5BF7EFAE125E}"/>
              </a:ext>
            </a:extLst>
          </p:cNvPr>
          <p:cNvSpPr/>
          <p:nvPr/>
        </p:nvSpPr>
        <p:spPr>
          <a:xfrm>
            <a:off x="1064460" y="2934201"/>
            <a:ext cx="550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Data Informed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4664DD-F5D1-4FEC-B2E6-4D4ECF802A68}"/>
              </a:ext>
            </a:extLst>
          </p:cNvPr>
          <p:cNvSpPr/>
          <p:nvPr/>
        </p:nvSpPr>
        <p:spPr>
          <a:xfrm>
            <a:off x="1064460" y="4413778"/>
            <a:ext cx="550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3. Data Inspired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9070E-BB73-4474-8C12-3A7A3799E9F1}"/>
              </a:ext>
            </a:extLst>
          </p:cNvPr>
          <p:cNvSpPr/>
          <p:nvPr/>
        </p:nvSpPr>
        <p:spPr>
          <a:xfrm>
            <a:off x="1543349" y="3486625"/>
            <a:ext cx="6819302" cy="933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관심을 유발하는 컨텐츠는 </a:t>
            </a:r>
            <a:r>
              <a:rPr kumimoji="1" lang="ko-KR" altLang="en-US" b="1" dirty="0" err="1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만들수</a:t>
            </a:r>
            <a:r>
              <a:rPr kumimoji="1" lang="ko-KR" altLang="en-US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 있음</a:t>
            </a:r>
            <a:endParaRPr kumimoji="1" lang="en-US" altLang="ko-KR" b="1" dirty="0">
              <a:solidFill>
                <a:schemeClr val="tx1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그러나 고객이 그 컨텐츠를 열어보지 않을 수 있음</a:t>
            </a:r>
            <a:endParaRPr kumimoji="1" lang="en-US" altLang="ko-KR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7B135A-C090-4AC9-86FF-690E97940047}"/>
              </a:ext>
            </a:extLst>
          </p:cNvPr>
          <p:cNvSpPr/>
          <p:nvPr/>
        </p:nvSpPr>
        <p:spPr>
          <a:xfrm>
            <a:off x="1543349" y="4960205"/>
            <a:ext cx="6819302" cy="933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사용자들의 만족도는 파악하겠지만</a:t>
            </a:r>
            <a:endParaRPr kumimoji="1" lang="en-US" altLang="ko-KR" b="1" dirty="0">
              <a:solidFill>
                <a:schemeClr val="tx1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홍보효과 수집이나 홍보를 위한 세부전략 수립이 </a:t>
            </a:r>
            <a:r>
              <a:rPr kumimoji="1" lang="ko-KR" altLang="en-US" b="1" dirty="0" err="1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힘듬</a:t>
            </a:r>
            <a:endParaRPr kumimoji="1" lang="en-US" altLang="ko-KR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9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>
            <a:extLst>
              <a:ext uri="{FF2B5EF4-FFF2-40B4-BE49-F238E27FC236}">
                <a16:creationId xmlns:a16="http://schemas.microsoft.com/office/drawing/2014/main" id="{81AA6EE9-F040-41B0-BE2D-721CAF20B7F1}"/>
              </a:ext>
            </a:extLst>
          </p:cNvPr>
          <p:cNvSpPr txBox="1"/>
          <p:nvPr/>
        </p:nvSpPr>
        <p:spPr>
          <a:xfrm>
            <a:off x="650571" y="2690336"/>
            <a:ext cx="8604857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결국 적절한 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Data mix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방법론을 통해</a:t>
            </a:r>
            <a:endParaRPr lang="en-US" altLang="ko-KR" sz="3200" b="1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올바른 데이터 기반 문제 접근과</a:t>
            </a:r>
            <a:endParaRPr lang="en-US" altLang="ko-KR" sz="3200" b="1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빠른 솔루션을 발견하는 것이 목표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18968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0E04DA-F60B-4C24-BB62-938B79F3A9A5}"/>
              </a:ext>
            </a:extLst>
          </p:cNvPr>
          <p:cNvSpPr/>
          <p:nvPr/>
        </p:nvSpPr>
        <p:spPr>
          <a:xfrm>
            <a:off x="0" y="11530"/>
            <a:ext cx="9906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데이터 </a:t>
            </a:r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Noto Sans KR"/>
              </a:rPr>
              <a:t>드리븐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 마케팅 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KR"/>
              </a:rPr>
              <a:t>(Data-driven marketing)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Noto Sans KR"/>
              </a:rPr>
              <a:t>은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KR"/>
              </a:rPr>
              <a:t>,</a:t>
            </a:r>
          </a:p>
          <a:p>
            <a:pPr algn="ctr"/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KR"/>
              </a:rPr>
              <a:t> </a:t>
            </a:r>
          </a:p>
          <a:p>
            <a:pPr algn="ctr"/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KR"/>
              </a:rPr>
              <a:t>"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고객에 관한 데이터를 분석해 마케팅 통찰과 결정을 하는 것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KR"/>
              </a:rPr>
              <a:t>"</a:t>
            </a:r>
            <a:endParaRPr lang="ko-KR" altLang="en-US" sz="2400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endParaRPr kumimoji="1"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-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파이낸셜 타임즈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531565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8A9380-ABDB-42B0-8F53-B0EF08BB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680"/>
            <a:ext cx="7162800" cy="5448300"/>
          </a:xfrm>
          <a:prstGeom prst="rect">
            <a:avLst/>
          </a:prstGeom>
        </p:spPr>
      </p:pic>
      <p:sp>
        <p:nvSpPr>
          <p:cNvPr id="4" name="object 17">
            <a:extLst>
              <a:ext uri="{FF2B5EF4-FFF2-40B4-BE49-F238E27FC236}">
                <a16:creationId xmlns:a16="http://schemas.microsoft.com/office/drawing/2014/main" id="{25048F0A-7BFD-4C9F-9FE6-256404448711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드리븐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확산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57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>
            <a:extLst>
              <a:ext uri="{FF2B5EF4-FFF2-40B4-BE49-F238E27FC236}">
                <a16:creationId xmlns:a16="http://schemas.microsoft.com/office/drawing/2014/main" id="{81AA6EE9-F040-41B0-BE2D-721CAF20B7F1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드리븐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마케팅의 효과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AB3048E-EBD8-4AAC-B911-459202456CBD}"/>
              </a:ext>
            </a:extLst>
          </p:cNvPr>
          <p:cNvSpPr/>
          <p:nvPr/>
        </p:nvSpPr>
        <p:spPr>
          <a:xfrm>
            <a:off x="344487" y="1628750"/>
            <a:ext cx="4366037" cy="2110979"/>
          </a:xfrm>
          <a:prstGeom prst="roundRect">
            <a:avLst>
              <a:gd name="adj" fmla="val 1808"/>
            </a:avLst>
          </a:prstGeom>
          <a:solidFill>
            <a:schemeClr val="bg1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10CB0F-12B6-417F-8DB6-1243D5F6CE4E}"/>
              </a:ext>
            </a:extLst>
          </p:cNvPr>
          <p:cNvSpPr/>
          <p:nvPr/>
        </p:nvSpPr>
        <p:spPr>
          <a:xfrm>
            <a:off x="587044" y="1488208"/>
            <a:ext cx="1857145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고객참여 기여</a:t>
            </a:r>
          </a:p>
        </p:txBody>
      </p:sp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62706870-7798-4EC4-92A4-1176991635D3}"/>
              </a:ext>
            </a:extLst>
          </p:cNvPr>
          <p:cNvSpPr/>
          <p:nvPr/>
        </p:nvSpPr>
        <p:spPr>
          <a:xfrm rot="16200000">
            <a:off x="475683" y="1607323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28596E12-8C05-4AA5-8FD7-362DD15A8C72}"/>
              </a:ext>
            </a:extLst>
          </p:cNvPr>
          <p:cNvSpPr/>
          <p:nvPr/>
        </p:nvSpPr>
        <p:spPr>
          <a:xfrm rot="16200000">
            <a:off x="2346320" y="1607324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F62F9969-6E74-4B08-AF60-F44D59FCC244}"/>
              </a:ext>
            </a:extLst>
          </p:cNvPr>
          <p:cNvSpPr/>
          <p:nvPr/>
        </p:nvSpPr>
        <p:spPr>
          <a:xfrm>
            <a:off x="344487" y="4146870"/>
            <a:ext cx="4366037" cy="2110979"/>
          </a:xfrm>
          <a:prstGeom prst="roundRect">
            <a:avLst>
              <a:gd name="adj" fmla="val 1808"/>
            </a:avLst>
          </a:prstGeom>
          <a:solidFill>
            <a:schemeClr val="bg1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44FA28-23BC-4BB9-8CAF-E407FEF8A828}"/>
              </a:ext>
            </a:extLst>
          </p:cNvPr>
          <p:cNvSpPr/>
          <p:nvPr/>
        </p:nvSpPr>
        <p:spPr>
          <a:xfrm>
            <a:off x="587044" y="4006328"/>
            <a:ext cx="1857145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좋은 서비스를 위한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필요도</a:t>
            </a:r>
          </a:p>
        </p:txBody>
      </p:sp>
      <p:sp>
        <p:nvSpPr>
          <p:cNvPr id="24" name="모서리가 둥근 직사각형 6">
            <a:extLst>
              <a:ext uri="{FF2B5EF4-FFF2-40B4-BE49-F238E27FC236}">
                <a16:creationId xmlns:a16="http://schemas.microsoft.com/office/drawing/2014/main" id="{A6F7C655-FFA7-4A5E-86B4-C503539AFF90}"/>
              </a:ext>
            </a:extLst>
          </p:cNvPr>
          <p:cNvSpPr/>
          <p:nvPr/>
        </p:nvSpPr>
        <p:spPr>
          <a:xfrm rot="16200000">
            <a:off x="475683" y="4125443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AD0AD2FF-A35B-422A-87CE-2C3CE2CDA715}"/>
              </a:ext>
            </a:extLst>
          </p:cNvPr>
          <p:cNvSpPr/>
          <p:nvPr/>
        </p:nvSpPr>
        <p:spPr>
          <a:xfrm rot="16200000">
            <a:off x="2346320" y="4125444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8" name="모서리가 둥근 직사각형 4">
            <a:extLst>
              <a:ext uri="{FF2B5EF4-FFF2-40B4-BE49-F238E27FC236}">
                <a16:creationId xmlns:a16="http://schemas.microsoft.com/office/drawing/2014/main" id="{1E09A129-9FCC-4202-B0CE-39795FFAD168}"/>
              </a:ext>
            </a:extLst>
          </p:cNvPr>
          <p:cNvSpPr/>
          <p:nvPr/>
        </p:nvSpPr>
        <p:spPr>
          <a:xfrm>
            <a:off x="5195478" y="1628750"/>
            <a:ext cx="4366037" cy="2110979"/>
          </a:xfrm>
          <a:prstGeom prst="roundRect">
            <a:avLst>
              <a:gd name="adj" fmla="val 1808"/>
            </a:avLst>
          </a:prstGeom>
          <a:solidFill>
            <a:schemeClr val="bg1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0D726B-428F-4CE6-8F08-105B1BAF1FFC}"/>
              </a:ext>
            </a:extLst>
          </p:cNvPr>
          <p:cNvSpPr/>
          <p:nvPr/>
        </p:nvSpPr>
        <p:spPr>
          <a:xfrm>
            <a:off x="5438035" y="1488208"/>
            <a:ext cx="1857145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광고 마케팅에서의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중요도</a:t>
            </a:r>
          </a:p>
        </p:txBody>
      </p:sp>
      <p:sp>
        <p:nvSpPr>
          <p:cNvPr id="40" name="모서리가 둥근 직사각형 6">
            <a:extLst>
              <a:ext uri="{FF2B5EF4-FFF2-40B4-BE49-F238E27FC236}">
                <a16:creationId xmlns:a16="http://schemas.microsoft.com/office/drawing/2014/main" id="{B598048A-830A-468D-9B3D-FB2983400DF6}"/>
              </a:ext>
            </a:extLst>
          </p:cNvPr>
          <p:cNvSpPr/>
          <p:nvPr/>
        </p:nvSpPr>
        <p:spPr>
          <a:xfrm rot="16200000">
            <a:off x="5326674" y="1607323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1" name="모서리가 둥근 직사각형 7">
            <a:extLst>
              <a:ext uri="{FF2B5EF4-FFF2-40B4-BE49-F238E27FC236}">
                <a16:creationId xmlns:a16="http://schemas.microsoft.com/office/drawing/2014/main" id="{951FA2E5-99EE-455A-B599-87D2A8373E6B}"/>
              </a:ext>
            </a:extLst>
          </p:cNvPr>
          <p:cNvSpPr/>
          <p:nvPr/>
        </p:nvSpPr>
        <p:spPr>
          <a:xfrm rot="16200000">
            <a:off x="7197311" y="1607324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4" name="모서리가 둥근 직사각형 4">
            <a:extLst>
              <a:ext uri="{FF2B5EF4-FFF2-40B4-BE49-F238E27FC236}">
                <a16:creationId xmlns:a16="http://schemas.microsoft.com/office/drawing/2014/main" id="{2AFFC7EE-49AC-42C7-AAE0-AD8BC683249A}"/>
              </a:ext>
            </a:extLst>
          </p:cNvPr>
          <p:cNvSpPr/>
          <p:nvPr/>
        </p:nvSpPr>
        <p:spPr>
          <a:xfrm>
            <a:off x="5195478" y="4146870"/>
            <a:ext cx="4366037" cy="2110979"/>
          </a:xfrm>
          <a:prstGeom prst="roundRect">
            <a:avLst>
              <a:gd name="adj" fmla="val 1808"/>
            </a:avLst>
          </a:prstGeom>
          <a:solidFill>
            <a:schemeClr val="bg1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E2DA8B7-84E6-4E5B-816D-992A37E884BC}"/>
              </a:ext>
            </a:extLst>
          </p:cNvPr>
          <p:cNvSpPr/>
          <p:nvPr/>
        </p:nvSpPr>
        <p:spPr>
          <a:xfrm>
            <a:off x="5438035" y="4006328"/>
            <a:ext cx="1857145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데이터 기반 마케팅 예산 증대 회사 비율</a:t>
            </a:r>
          </a:p>
        </p:txBody>
      </p:sp>
      <p:sp>
        <p:nvSpPr>
          <p:cNvPr id="56" name="모서리가 둥근 직사각형 6">
            <a:extLst>
              <a:ext uri="{FF2B5EF4-FFF2-40B4-BE49-F238E27FC236}">
                <a16:creationId xmlns:a16="http://schemas.microsoft.com/office/drawing/2014/main" id="{EDE11D4A-023D-4139-BEE5-BE3B0CC8F684}"/>
              </a:ext>
            </a:extLst>
          </p:cNvPr>
          <p:cNvSpPr/>
          <p:nvPr/>
        </p:nvSpPr>
        <p:spPr>
          <a:xfrm rot="16200000">
            <a:off x="5326674" y="4125443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7" name="모서리가 둥근 직사각형 7">
            <a:extLst>
              <a:ext uri="{FF2B5EF4-FFF2-40B4-BE49-F238E27FC236}">
                <a16:creationId xmlns:a16="http://schemas.microsoft.com/office/drawing/2014/main" id="{229958E1-6FE3-4639-BC2A-5C3FD9AA6954}"/>
              </a:ext>
            </a:extLst>
          </p:cNvPr>
          <p:cNvSpPr/>
          <p:nvPr/>
        </p:nvSpPr>
        <p:spPr>
          <a:xfrm rot="16200000">
            <a:off x="7197311" y="4125444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70" name="차트 69">
            <a:extLst>
              <a:ext uri="{FF2B5EF4-FFF2-40B4-BE49-F238E27FC236}">
                <a16:creationId xmlns:a16="http://schemas.microsoft.com/office/drawing/2014/main" id="{F61E61EA-C6CB-4E7E-8644-C8E58210B1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789458"/>
              </p:ext>
            </p:extLst>
          </p:nvPr>
        </p:nvGraphicFramePr>
        <p:xfrm>
          <a:off x="204121" y="1742553"/>
          <a:ext cx="3528180" cy="1948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0A2AF2B-8E1F-42E4-BE47-B888CDDD65AB}"/>
              </a:ext>
            </a:extLst>
          </p:cNvPr>
          <p:cNvSpPr/>
          <p:nvPr/>
        </p:nvSpPr>
        <p:spPr>
          <a:xfrm rot="16200000">
            <a:off x="3669516" y="2543259"/>
            <a:ext cx="788639" cy="482150"/>
          </a:xfrm>
          <a:prstGeom prst="rightArrow">
            <a:avLst>
              <a:gd name="adj1" fmla="val 50000"/>
              <a:gd name="adj2" fmla="val 5299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A8A9B-BE0F-44F3-874E-39108D79D742}"/>
              </a:ext>
            </a:extLst>
          </p:cNvPr>
          <p:cNvSpPr txBox="1"/>
          <p:nvPr/>
        </p:nvSpPr>
        <p:spPr>
          <a:xfrm>
            <a:off x="3171701" y="2599668"/>
            <a:ext cx="65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73%</a:t>
            </a:r>
            <a:endParaRPr lang="ko-KR" altLang="en-US" dirty="0"/>
          </a:p>
        </p:txBody>
      </p:sp>
      <p:graphicFrame>
        <p:nvGraphicFramePr>
          <p:cNvPr id="71" name="차트 70">
            <a:extLst>
              <a:ext uri="{FF2B5EF4-FFF2-40B4-BE49-F238E27FC236}">
                <a16:creationId xmlns:a16="http://schemas.microsoft.com/office/drawing/2014/main" id="{BD461E97-7468-4F86-B228-7D7DADA7FA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6020733"/>
              </p:ext>
            </p:extLst>
          </p:nvPr>
        </p:nvGraphicFramePr>
        <p:xfrm>
          <a:off x="4800982" y="1754942"/>
          <a:ext cx="3578656" cy="191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188F1973-56B2-4F9D-AF28-A239C7811DC5}"/>
              </a:ext>
            </a:extLst>
          </p:cNvPr>
          <p:cNvSpPr/>
          <p:nvPr/>
        </p:nvSpPr>
        <p:spPr>
          <a:xfrm rot="16200000">
            <a:off x="8494111" y="2574230"/>
            <a:ext cx="788639" cy="482150"/>
          </a:xfrm>
          <a:prstGeom prst="rightArrow">
            <a:avLst>
              <a:gd name="adj1" fmla="val 50000"/>
              <a:gd name="adj2" fmla="val 52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BBC902-DE8A-4044-9930-14160E91A9F3}"/>
              </a:ext>
            </a:extLst>
          </p:cNvPr>
          <p:cNvSpPr txBox="1"/>
          <p:nvPr/>
        </p:nvSpPr>
        <p:spPr>
          <a:xfrm>
            <a:off x="7996296" y="2630639"/>
            <a:ext cx="65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82%</a:t>
            </a:r>
            <a:endParaRPr lang="ko-KR" altLang="en-US" dirty="0"/>
          </a:p>
        </p:txBody>
      </p:sp>
      <p:graphicFrame>
        <p:nvGraphicFramePr>
          <p:cNvPr id="74" name="차트 73">
            <a:extLst>
              <a:ext uri="{FF2B5EF4-FFF2-40B4-BE49-F238E27FC236}">
                <a16:creationId xmlns:a16="http://schemas.microsoft.com/office/drawing/2014/main" id="{E616508F-2FEA-47F4-9CB2-7EF5D075FB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340515"/>
              </p:ext>
            </p:extLst>
          </p:nvPr>
        </p:nvGraphicFramePr>
        <p:xfrm>
          <a:off x="428351" y="4317877"/>
          <a:ext cx="2938094" cy="1996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B07A1486-9E9D-4A28-BC24-07546AA92F85}"/>
              </a:ext>
            </a:extLst>
          </p:cNvPr>
          <p:cNvSpPr/>
          <p:nvPr/>
        </p:nvSpPr>
        <p:spPr>
          <a:xfrm rot="16200000">
            <a:off x="3669517" y="5087414"/>
            <a:ext cx="788639" cy="482150"/>
          </a:xfrm>
          <a:prstGeom prst="rightArrow">
            <a:avLst>
              <a:gd name="adj1" fmla="val 50000"/>
              <a:gd name="adj2" fmla="val 5299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31E36C-67B6-43A3-B13A-576C168462F4}"/>
              </a:ext>
            </a:extLst>
          </p:cNvPr>
          <p:cNvSpPr txBox="1"/>
          <p:nvPr/>
        </p:nvSpPr>
        <p:spPr>
          <a:xfrm>
            <a:off x="3171702" y="5143823"/>
            <a:ext cx="65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90%</a:t>
            </a:r>
            <a:endParaRPr lang="ko-KR" altLang="en-US" dirty="0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FAE44C82-1E3B-4378-8017-B7354FE686D6}"/>
              </a:ext>
            </a:extLst>
          </p:cNvPr>
          <p:cNvSpPr/>
          <p:nvPr/>
        </p:nvSpPr>
        <p:spPr>
          <a:xfrm rot="16200000">
            <a:off x="8494111" y="5027705"/>
            <a:ext cx="788639" cy="482150"/>
          </a:xfrm>
          <a:prstGeom prst="rightArrow">
            <a:avLst>
              <a:gd name="adj1" fmla="val 50000"/>
              <a:gd name="adj2" fmla="val 5299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8EA25C-6479-401A-91EE-B63E811480FA}"/>
              </a:ext>
            </a:extLst>
          </p:cNvPr>
          <p:cNvSpPr txBox="1"/>
          <p:nvPr/>
        </p:nvSpPr>
        <p:spPr>
          <a:xfrm>
            <a:off x="7996296" y="5084114"/>
            <a:ext cx="65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65%</a:t>
            </a:r>
            <a:endParaRPr lang="ko-KR" altLang="en-US" dirty="0"/>
          </a:p>
        </p:txBody>
      </p:sp>
      <p:graphicFrame>
        <p:nvGraphicFramePr>
          <p:cNvPr id="79" name="차트 78">
            <a:extLst>
              <a:ext uri="{FF2B5EF4-FFF2-40B4-BE49-F238E27FC236}">
                <a16:creationId xmlns:a16="http://schemas.microsoft.com/office/drawing/2014/main" id="{D62951EF-C2A2-479E-8D5A-B33E31582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286315"/>
              </p:ext>
            </p:extLst>
          </p:nvPr>
        </p:nvGraphicFramePr>
        <p:xfrm>
          <a:off x="4872316" y="4384079"/>
          <a:ext cx="3435987" cy="1917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2780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">
            <a:extLst>
              <a:ext uri="{FF2B5EF4-FFF2-40B4-BE49-F238E27FC236}">
                <a16:creationId xmlns:a16="http://schemas.microsoft.com/office/drawing/2014/main" id="{F1A796CD-DF11-41D1-876A-42ACB6ABC6BC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드리븐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마케팅 필수 질문</a:t>
            </a:r>
          </a:p>
        </p:txBody>
      </p:sp>
      <p:sp>
        <p:nvSpPr>
          <p:cNvPr id="5" name="모서리가 둥근 직사각형 24">
            <a:extLst>
              <a:ext uri="{FF2B5EF4-FFF2-40B4-BE49-F238E27FC236}">
                <a16:creationId xmlns:a16="http://schemas.microsoft.com/office/drawing/2014/main" id="{27AEC7FF-5B32-44C5-AD57-29F8FE031017}"/>
              </a:ext>
            </a:extLst>
          </p:cNvPr>
          <p:cNvSpPr/>
          <p:nvPr/>
        </p:nvSpPr>
        <p:spPr>
          <a:xfrm>
            <a:off x="560455" y="1700760"/>
            <a:ext cx="5976766" cy="468018"/>
          </a:xfrm>
          <a:prstGeom prst="roundRect">
            <a:avLst>
              <a:gd name="adj" fmla="val 403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cs typeface="Arial" panose="020B0604020202020204" pitchFamily="34" charset="0"/>
              </a:rPr>
              <a:t>데이터를 통해 얻고자 하는 목표는</a:t>
            </a:r>
            <a:r>
              <a:rPr lang="en-US" altLang="ko-KR" dirty="0">
                <a:solidFill>
                  <a:schemeClr val="tx1"/>
                </a:solidFill>
                <a:cs typeface="Arial" panose="020B0604020202020204" pitchFamily="34" charset="0"/>
              </a:rPr>
              <a:t>?</a:t>
            </a:r>
            <a:endParaRPr lang="ko-KR" altLang="en-US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모서리가 둥근 직사각형 24">
            <a:extLst>
              <a:ext uri="{FF2B5EF4-FFF2-40B4-BE49-F238E27FC236}">
                <a16:creationId xmlns:a16="http://schemas.microsoft.com/office/drawing/2014/main" id="{0246AD9F-D9DF-4526-AA01-15CB50DE7D54}"/>
              </a:ext>
            </a:extLst>
          </p:cNvPr>
          <p:cNvSpPr/>
          <p:nvPr/>
        </p:nvSpPr>
        <p:spPr>
          <a:xfrm>
            <a:off x="3296770" y="2492870"/>
            <a:ext cx="5976766" cy="468018"/>
          </a:xfrm>
          <a:prstGeom prst="roundRect">
            <a:avLst>
              <a:gd name="adj" fmla="val 403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cs typeface="Arial" panose="020B0604020202020204" pitchFamily="34" charset="0"/>
              </a:rPr>
              <a:t>우리의 주 고객은 누구인가</a:t>
            </a:r>
            <a:r>
              <a:rPr lang="en-US" altLang="ko-KR" dirty="0">
                <a:solidFill>
                  <a:schemeClr val="tx1"/>
                </a:solidFill>
                <a:cs typeface="Arial" panose="020B0604020202020204" pitchFamily="34" charset="0"/>
              </a:rPr>
              <a:t>?</a:t>
            </a:r>
            <a:endParaRPr lang="ko-KR" altLang="en-US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" name="모서리가 둥근 직사각형 24">
            <a:extLst>
              <a:ext uri="{FF2B5EF4-FFF2-40B4-BE49-F238E27FC236}">
                <a16:creationId xmlns:a16="http://schemas.microsoft.com/office/drawing/2014/main" id="{66C9E723-F341-43E7-B30E-AF9B8CF82BE9}"/>
              </a:ext>
            </a:extLst>
          </p:cNvPr>
          <p:cNvSpPr/>
          <p:nvPr/>
        </p:nvSpPr>
        <p:spPr>
          <a:xfrm>
            <a:off x="560455" y="3320020"/>
            <a:ext cx="5976766" cy="468018"/>
          </a:xfrm>
          <a:prstGeom prst="roundRect">
            <a:avLst>
              <a:gd name="adj" fmla="val 403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cs typeface="Arial" panose="020B0604020202020204" pitchFamily="34" charset="0"/>
              </a:rPr>
              <a:t>고객 전체 구매경로를 고려한 측정모델이 있는가</a:t>
            </a:r>
            <a:r>
              <a:rPr lang="en-US" altLang="ko-KR" dirty="0">
                <a:solidFill>
                  <a:schemeClr val="tx1"/>
                </a:solidFill>
                <a:cs typeface="Arial" panose="020B0604020202020204" pitchFamily="34" charset="0"/>
              </a:rPr>
              <a:t>?</a:t>
            </a:r>
            <a:endParaRPr lang="ko-KR" altLang="en-US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모서리가 둥근 직사각형 24">
            <a:extLst>
              <a:ext uri="{FF2B5EF4-FFF2-40B4-BE49-F238E27FC236}">
                <a16:creationId xmlns:a16="http://schemas.microsoft.com/office/drawing/2014/main" id="{BFC4F69B-3D11-4456-B80F-F132D6BD8C73}"/>
              </a:ext>
            </a:extLst>
          </p:cNvPr>
          <p:cNvSpPr/>
          <p:nvPr/>
        </p:nvSpPr>
        <p:spPr>
          <a:xfrm>
            <a:off x="3296770" y="4112130"/>
            <a:ext cx="5976766" cy="468018"/>
          </a:xfrm>
          <a:prstGeom prst="roundRect">
            <a:avLst>
              <a:gd name="adj" fmla="val 403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cs typeface="Arial" panose="020B0604020202020204" pitchFamily="34" charset="0"/>
              </a:rPr>
              <a:t>가장 중요한 </a:t>
            </a:r>
            <a:r>
              <a:rPr lang="en-US" altLang="ko-KR" dirty="0">
                <a:solidFill>
                  <a:schemeClr val="tx1"/>
                </a:solidFill>
                <a:cs typeface="Arial" panose="020B0604020202020204" pitchFamily="34" charset="0"/>
              </a:rPr>
              <a:t>KPI</a:t>
            </a:r>
            <a:r>
              <a:rPr lang="ko-KR" altLang="en-US" dirty="0">
                <a:solidFill>
                  <a:schemeClr val="tx1"/>
                </a:solidFill>
                <a:cs typeface="Arial" panose="020B0604020202020204" pitchFamily="34" charset="0"/>
              </a:rPr>
              <a:t>는 무엇이며 어떻게 </a:t>
            </a:r>
            <a:r>
              <a:rPr lang="ko-KR" altLang="en-US" dirty="0" err="1">
                <a:solidFill>
                  <a:schemeClr val="tx1"/>
                </a:solidFill>
                <a:cs typeface="Arial" panose="020B0604020202020204" pitchFamily="34" charset="0"/>
              </a:rPr>
              <a:t>측정할것인가</a:t>
            </a:r>
            <a:r>
              <a:rPr lang="en-US" altLang="ko-KR" dirty="0">
                <a:solidFill>
                  <a:schemeClr val="tx1"/>
                </a:solidFill>
                <a:cs typeface="Arial" panose="020B0604020202020204" pitchFamily="34" charset="0"/>
              </a:rPr>
              <a:t>?</a:t>
            </a:r>
            <a:endParaRPr lang="ko-KR" altLang="en-US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628619BA-B6C2-4BC8-9AF2-784F2A8E5A15}"/>
              </a:ext>
            </a:extLst>
          </p:cNvPr>
          <p:cNvSpPr/>
          <p:nvPr/>
        </p:nvSpPr>
        <p:spPr>
          <a:xfrm>
            <a:off x="560455" y="4923231"/>
            <a:ext cx="5976766" cy="468018"/>
          </a:xfrm>
          <a:prstGeom prst="roundRect">
            <a:avLst>
              <a:gd name="adj" fmla="val 403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cs typeface="Arial" panose="020B0604020202020204" pitchFamily="34" charset="0"/>
              </a:rPr>
              <a:t>어떤 요소를 어떻게 테스트 할 것인가</a:t>
            </a:r>
            <a:r>
              <a:rPr lang="en-US" altLang="ko-KR" dirty="0">
                <a:solidFill>
                  <a:schemeClr val="tx1"/>
                </a:solidFill>
                <a:cs typeface="Arial" panose="020B0604020202020204" pitchFamily="34" charset="0"/>
              </a:rPr>
              <a:t>?</a:t>
            </a:r>
            <a:endParaRPr lang="ko-KR" altLang="en-US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0" name="모서리가 둥근 직사각형 24">
            <a:extLst>
              <a:ext uri="{FF2B5EF4-FFF2-40B4-BE49-F238E27FC236}">
                <a16:creationId xmlns:a16="http://schemas.microsoft.com/office/drawing/2014/main" id="{263289A6-88A7-4825-87AC-C900141D8A82}"/>
              </a:ext>
            </a:extLst>
          </p:cNvPr>
          <p:cNvSpPr/>
          <p:nvPr/>
        </p:nvSpPr>
        <p:spPr>
          <a:xfrm>
            <a:off x="3296770" y="5728082"/>
            <a:ext cx="5976766" cy="468018"/>
          </a:xfrm>
          <a:prstGeom prst="roundRect">
            <a:avLst>
              <a:gd name="adj" fmla="val 4035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cs typeface="Arial" panose="020B0604020202020204" pitchFamily="34" charset="0"/>
              </a:rPr>
              <a:t>규모가 아닌 숫자 이면의 의미를 파악하고 있는가</a:t>
            </a:r>
            <a:r>
              <a:rPr lang="en-US" altLang="ko-KR" dirty="0">
                <a:solidFill>
                  <a:schemeClr val="tx1"/>
                </a:solidFill>
                <a:cs typeface="Arial" panose="020B0604020202020204" pitchFamily="34" charset="0"/>
              </a:rPr>
              <a:t>?</a:t>
            </a:r>
            <a:endParaRPr lang="ko-KR" altLang="en-US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1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">
            <a:extLst>
              <a:ext uri="{FF2B5EF4-FFF2-40B4-BE49-F238E27FC236}">
                <a16:creationId xmlns:a16="http://schemas.microsoft.com/office/drawing/2014/main" id="{F1A796CD-DF11-41D1-876A-42ACB6ABC6BC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드리븐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마케팅의 장점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DD8CFD2A-E92F-4CC6-8973-8EC7278DB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1"/>
          <a:stretch/>
        </p:blipFill>
        <p:spPr bwMode="auto">
          <a:xfrm>
            <a:off x="128330" y="1700760"/>
            <a:ext cx="9217280" cy="40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99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">
            <a:extLst>
              <a:ext uri="{FF2B5EF4-FFF2-40B4-BE49-F238E27FC236}">
                <a16:creationId xmlns:a16="http://schemas.microsoft.com/office/drawing/2014/main" id="{F1A796CD-DF11-41D1-876A-42ACB6ABC6BC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드리븐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사례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E2777BA-3996-454D-A002-79DC86E7F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3" y="1196690"/>
            <a:ext cx="7926750" cy="534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263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">
            <a:extLst>
              <a:ext uri="{FF2B5EF4-FFF2-40B4-BE49-F238E27FC236}">
                <a16:creationId xmlns:a16="http://schemas.microsoft.com/office/drawing/2014/main" id="{F1A796CD-DF11-41D1-876A-42ACB6ABC6BC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드리븐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사례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B7B198E-715C-4F29-ABCC-CC3F8F16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3" y="1556740"/>
            <a:ext cx="8410625" cy="43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1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0E04DA-F60B-4C24-BB62-938B79F3A9A5}"/>
              </a:ext>
            </a:extLst>
          </p:cNvPr>
          <p:cNvSpPr/>
          <p:nvPr/>
        </p:nvSpPr>
        <p:spPr>
          <a:xfrm>
            <a:off x="0" y="11530"/>
            <a:ext cx="9906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Without data you’re another person with an opinion</a:t>
            </a: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endParaRPr kumimoji="1"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- </a:t>
            </a:r>
            <a:r>
              <a:rPr kumimoji="1" lang="en-US" altLang="ko-KR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W. Edwards Deming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-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B4A8F-862D-4B21-B456-E181BD5272A4}"/>
              </a:ext>
            </a:extLst>
          </p:cNvPr>
          <p:cNvSpPr txBox="1"/>
          <p:nvPr/>
        </p:nvSpPr>
        <p:spPr>
          <a:xfrm>
            <a:off x="526408" y="2203428"/>
            <a:ext cx="1371600" cy="190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l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22ACD-9879-4F50-BFE5-C3A42470A7A3}"/>
              </a:ext>
            </a:extLst>
          </p:cNvPr>
          <p:cNvSpPr txBox="1"/>
          <p:nvPr/>
        </p:nvSpPr>
        <p:spPr>
          <a:xfrm>
            <a:off x="8693792" y="2185888"/>
            <a:ext cx="1371600" cy="190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l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179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">
            <a:extLst>
              <a:ext uri="{FF2B5EF4-FFF2-40B4-BE49-F238E27FC236}">
                <a16:creationId xmlns:a16="http://schemas.microsoft.com/office/drawing/2014/main" id="{F1A796CD-DF11-41D1-876A-42ACB6ABC6BC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드리븐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마케팅 사례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25F5B0-5C63-4F44-918E-800E4E94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28" y="1340710"/>
            <a:ext cx="6924543" cy="46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C0E7206-0C1C-4E14-8A3B-5E625CEEE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r="-2" b="-2"/>
          <a:stretch/>
        </p:blipFill>
        <p:spPr bwMode="auto">
          <a:xfrm>
            <a:off x="20" y="1"/>
            <a:ext cx="9905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17">
            <a:extLst>
              <a:ext uri="{FF2B5EF4-FFF2-40B4-BE49-F238E27FC236}">
                <a16:creationId xmlns:a16="http://schemas.microsoft.com/office/drawing/2014/main" id="{534981BE-FA03-47BE-8361-D2416DE70A0E}"/>
              </a:ext>
            </a:extLst>
          </p:cNvPr>
          <p:cNvSpPr txBox="1"/>
          <p:nvPr/>
        </p:nvSpPr>
        <p:spPr>
          <a:xfrm>
            <a:off x="1238250" y="1122362"/>
            <a:ext cx="74295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92075" marR="0" lvl="1" indent="80963" algn="ctr" fontAlgn="auto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ko-KR" altLang="en-US" sz="6000" b="1" i="0" u="none" strike="noStrike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이슈트리란</a:t>
            </a:r>
            <a:r>
              <a:rPr kumimoji="0" lang="en-US" altLang="ko-KR" sz="6000" b="1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4673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 err="1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이슈트리를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활용하는 이유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F9B745-1930-4FE0-9A7B-DD4EE814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70" y="1169775"/>
            <a:ext cx="6834603" cy="52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이슈트리 사례 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생활속 사례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ECF41-CA38-420A-B9B1-A8BCD05E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01" y="1203007"/>
            <a:ext cx="6238368" cy="55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45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이슈트리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사례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업무속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63FC70-DA4E-4B48-81D5-AA7FB07DE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4"/>
          <a:stretch/>
        </p:blipFill>
        <p:spPr>
          <a:xfrm>
            <a:off x="953261" y="1484730"/>
            <a:ext cx="7999478" cy="48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8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이슈트리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실제 기업 사례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422E15-AB15-4CB8-B5EF-3DA72B2B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23" y="1412720"/>
            <a:ext cx="7572954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59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이슈트리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실제 기업 사례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0D9C00-B7A4-4441-96BF-1D61F9793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90" y="1196689"/>
            <a:ext cx="5904820" cy="52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1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88D241-2CB7-43F6-99D1-81A120B0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74" y="1556740"/>
            <a:ext cx="7366052" cy="4627093"/>
          </a:xfrm>
          <a:prstGeom prst="rect">
            <a:avLst/>
          </a:prstGeom>
        </p:spPr>
      </p:pic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이슈트리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실제 기업 사례</a:t>
            </a:r>
          </a:p>
        </p:txBody>
      </p:sp>
    </p:spTree>
    <p:extLst>
      <p:ext uri="{BB962C8B-B14F-4D97-AF65-F5344CB8AC3E}">
        <p14:creationId xmlns:p14="http://schemas.microsoft.com/office/powerpoint/2010/main" val="1147872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이슈트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 특징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Rectangle 44">
            <a:extLst>
              <a:ext uri="{FF2B5EF4-FFF2-40B4-BE49-F238E27FC236}">
                <a16:creationId xmlns:a16="http://schemas.microsoft.com/office/drawing/2014/main" id="{998FED1A-48EF-4DA8-8332-840F730C6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316" y="2191320"/>
            <a:ext cx="3024000" cy="805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/>
          <a:lstStyle/>
          <a:p>
            <a:pPr algn="ctr" latinLnBrk="0"/>
            <a:r>
              <a:rPr lang="ko-KR" altLang="en-US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이슈트리의</a:t>
            </a:r>
            <a:r>
              <a:rPr lang="ko-KR" altLang="en-US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장점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550F3E-236C-4570-87E4-E12244E51726}"/>
              </a:ext>
            </a:extLst>
          </p:cNvPr>
          <p:cNvSpPr txBox="1"/>
          <p:nvPr/>
        </p:nvSpPr>
        <p:spPr>
          <a:xfrm>
            <a:off x="2476500" y="324433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Informed </a:t>
            </a:r>
            <a:endParaRPr lang="ko-KR" altLang="en-US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Rectangle 44">
            <a:extLst>
              <a:ext uri="{FF2B5EF4-FFF2-40B4-BE49-F238E27FC236}">
                <a16:creationId xmlns:a16="http://schemas.microsoft.com/office/drawing/2014/main" id="{878A63E1-D848-46F6-9F80-2B3B973F1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00" y="4005080"/>
            <a:ext cx="3024000" cy="805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/>
          <a:lstStyle/>
          <a:p>
            <a:pPr algn="ctr" latinLnBrk="0"/>
            <a:r>
              <a:rPr lang="ko-KR" altLang="en-US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이슈트리</a:t>
            </a:r>
            <a:r>
              <a:rPr lang="ko-KR" altLang="en-US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집중포인트</a:t>
            </a:r>
          </a:p>
        </p:txBody>
      </p:sp>
      <p:sp>
        <p:nvSpPr>
          <p:cNvPr id="28" name="Rectangle 44">
            <a:extLst>
              <a:ext uri="{FF2B5EF4-FFF2-40B4-BE49-F238E27FC236}">
                <a16:creationId xmlns:a16="http://schemas.microsoft.com/office/drawing/2014/main" id="{233276DC-5E30-4C68-B226-8B5C40641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502" y="4005080"/>
            <a:ext cx="3024000" cy="805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anchor="ctr"/>
          <a:lstStyle/>
          <a:p>
            <a:pPr algn="ctr" latinLnBrk="0"/>
            <a:r>
              <a:rPr lang="ko-KR" altLang="en-US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이슈트리</a:t>
            </a:r>
            <a:r>
              <a:rPr lang="ko-KR" altLang="en-US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활용시</a:t>
            </a:r>
            <a:r>
              <a:rPr lang="ko-KR" altLang="en-US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주의점</a:t>
            </a:r>
          </a:p>
        </p:txBody>
      </p:sp>
    </p:spTree>
    <p:extLst>
      <p:ext uri="{BB962C8B-B14F-4D97-AF65-F5344CB8AC3E}">
        <p14:creationId xmlns:p14="http://schemas.microsoft.com/office/powerpoint/2010/main" val="1588748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 err="1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이슈트리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적용시 유의사항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386029-5EDC-4ABB-897E-7EB98CE8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47" y="1196690"/>
            <a:ext cx="8134716" cy="489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80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E0E04DA-F60B-4C24-BB62-938B79F3A9A5}"/>
              </a:ext>
            </a:extLst>
          </p:cNvPr>
          <p:cNvSpPr/>
          <p:nvPr/>
        </p:nvSpPr>
        <p:spPr>
          <a:xfrm>
            <a:off x="0" y="1"/>
            <a:ext cx="10051912" cy="35730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현장 인력의 감에 의존하던 방식을 탈피</a:t>
            </a:r>
            <a:r>
              <a:rPr kumimoji="1"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, </a:t>
            </a:r>
            <a:r>
              <a:rPr kumimoji="1"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데이터에 기반해 의사결정</a:t>
            </a:r>
            <a:endParaRPr kumimoji="1"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하며 승승장구하는 회사가 늘고 있다</a:t>
            </a:r>
            <a:r>
              <a:rPr kumimoji="1"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학계에서는 </a:t>
            </a:r>
            <a:r>
              <a:rPr kumimoji="1"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“</a:t>
            </a:r>
            <a:r>
              <a:rPr kumimoji="1"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데이터 </a:t>
            </a:r>
            <a:r>
              <a:rPr kumimoji="1" lang="ko-KR" altLang="en-US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드리븐</a:t>
            </a:r>
            <a:r>
              <a:rPr kumimoji="1"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“ </a:t>
            </a:r>
            <a:r>
              <a:rPr kumimoji="1"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경영이라 명명한다</a:t>
            </a:r>
            <a:r>
              <a:rPr kumimoji="1"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이것은 새로운 경영 트렌드 </a:t>
            </a:r>
            <a:endParaRPr kumimoji="1"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- </a:t>
            </a:r>
            <a:r>
              <a:rPr kumimoji="1" lang="ko-KR" altLang="en-US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매일경제 </a:t>
            </a:r>
            <a:r>
              <a:rPr kumimoji="1" lang="en-US" altLang="ko-KR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-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086989-72AA-4ADE-9336-3F1DC0D67381}"/>
              </a:ext>
            </a:extLst>
          </p:cNvPr>
          <p:cNvSpPr/>
          <p:nvPr/>
        </p:nvSpPr>
        <p:spPr>
          <a:xfrm>
            <a:off x="0" y="3429000"/>
            <a:ext cx="10051912" cy="35730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거의 모든 중요한 결정의 중심에 데이터를 배치하여</a:t>
            </a:r>
            <a:endParaRPr kumimoji="1"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반대 의견이 많을 지라도 데이터와 분석에 의한 근거에 기반하여</a:t>
            </a:r>
            <a:endParaRPr kumimoji="1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사업적 결정을 </a:t>
            </a:r>
            <a:r>
              <a:rPr kumimoji="1" lang="ko-KR" altLang="en-US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열린자세로</a:t>
            </a:r>
            <a:r>
              <a:rPr kumimoji="1" lang="ko-KR" altLang="en-US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 받아들인다</a:t>
            </a:r>
            <a:r>
              <a:rPr kumimoji="1"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이것이 데이터 주도형 문화를 받아들인 모습이다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.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KoPubWorld돋움체 Bold" panose="00000800000000000000" pitchFamily="2" charset="-127"/>
            </a:endParaRPr>
          </a:p>
          <a:p>
            <a:pPr marL="0" marR="0" lvl="2" indent="0" algn="ctr" defTabSz="839535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KoPubWorld돋움체 Bold" panose="00000800000000000000" pitchFamily="2" charset="-127"/>
              </a:rPr>
              <a:t>- CIO Korea-</a:t>
            </a:r>
          </a:p>
        </p:txBody>
      </p:sp>
    </p:spTree>
    <p:extLst>
      <p:ext uri="{BB962C8B-B14F-4D97-AF65-F5344CB8AC3E}">
        <p14:creationId xmlns:p14="http://schemas.microsoft.com/office/powerpoint/2010/main" val="2622591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고객여정지도란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31C67992-94DD-4A74-AE66-B0D72C78F9A7}"/>
              </a:ext>
            </a:extLst>
          </p:cNvPr>
          <p:cNvSpPr txBox="1"/>
          <p:nvPr/>
        </p:nvSpPr>
        <p:spPr>
          <a:xfrm>
            <a:off x="389449" y="2444115"/>
            <a:ext cx="9127099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고객여정지도는 고객에 대한 이해를 높이기 위해</a:t>
            </a:r>
            <a:endParaRPr lang="en-US" altLang="ko-KR" sz="32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고객이 제품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서비스를 경험하게 되는 요소를 고객의 경험에 따라 순차적으로 나열하여 만드는 시각적 도구</a:t>
            </a:r>
          </a:p>
        </p:txBody>
      </p:sp>
    </p:spTree>
    <p:extLst>
      <p:ext uri="{BB962C8B-B14F-4D97-AF65-F5344CB8AC3E}">
        <p14:creationId xmlns:p14="http://schemas.microsoft.com/office/powerpoint/2010/main" val="1672654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고객여정지도를 사용하는 이유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31C67992-94DD-4A74-AE66-B0D72C78F9A7}"/>
              </a:ext>
            </a:extLst>
          </p:cNvPr>
          <p:cNvSpPr txBox="1"/>
          <p:nvPr/>
        </p:nvSpPr>
        <p:spPr>
          <a:xfrm>
            <a:off x="650571" y="2348850"/>
            <a:ext cx="8604857" cy="2585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6425" marR="0" lvl="1" indent="-514350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운영자의 입장에서 벗어나 고객의 경험을 이해</a:t>
            </a:r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06425" marR="0" lvl="1" indent="-514350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06425" marR="0" lvl="1" indent="-514350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고객의 경험을 통해 조직의 최우선 전략 수립 가능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06425" marR="0" lvl="1" indent="-514350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06425" marR="0" lvl="1" indent="-514350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고객의 경험에 맞는 데이터 수집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전략을 세울 수 있음</a:t>
            </a:r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639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고객여정지도 요소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807D8B-AD54-487B-8B9F-ABC5E00DB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00"/>
            <a:ext cx="9906000" cy="4671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C0B129-C9B9-407D-96DC-10878129FD75}"/>
              </a:ext>
            </a:extLst>
          </p:cNvPr>
          <p:cNvSpPr txBox="1"/>
          <p:nvPr/>
        </p:nvSpPr>
        <p:spPr>
          <a:xfrm>
            <a:off x="6465210" y="6453420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https://hanskim.tistory.com/2</a:t>
            </a:r>
          </a:p>
        </p:txBody>
      </p:sp>
    </p:spTree>
    <p:extLst>
      <p:ext uri="{BB962C8B-B14F-4D97-AF65-F5344CB8AC3E}">
        <p14:creationId xmlns:p14="http://schemas.microsoft.com/office/powerpoint/2010/main" val="3293332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고객여정지도란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 –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행동 지도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2A65A9-EA9A-4300-8264-5279896D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29" y="897023"/>
            <a:ext cx="7974939" cy="58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93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고객여정지도란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 –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감정 지도 그리기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76FC8B-4E94-4926-90F3-727AEA65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3" y="1268700"/>
            <a:ext cx="9784813" cy="51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고객여정지도란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 – </a:t>
            </a:r>
            <a:r>
              <a:rPr lang="ko-KR" altLang="en-US" sz="3200" b="1" dirty="0" err="1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퍼널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분석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B7FEF2-0239-4CFC-9C2F-F8E05203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1" y="1268700"/>
            <a:ext cx="81057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9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고객여정지도란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 – </a:t>
            </a:r>
            <a:r>
              <a:rPr lang="ko-KR" altLang="en-US" sz="3200" b="1" dirty="0" err="1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히트맵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 동선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C22011-6635-4B8E-839D-01646AA5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252537"/>
            <a:ext cx="84867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08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704410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좋은 고객 여정지도를 위해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E196EBA6-A0DA-4AE5-9F4B-9B77105DA429}"/>
              </a:ext>
            </a:extLst>
          </p:cNvPr>
          <p:cNvSpPr txBox="1"/>
          <p:nvPr/>
        </p:nvSpPr>
        <p:spPr>
          <a:xfrm>
            <a:off x="704410" y="1844780"/>
            <a:ext cx="860485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 뿐만 아니라 온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오프라인 데이터를 수집할 수 있는 고객이 필요</a:t>
            </a:r>
          </a:p>
        </p:txBody>
      </p:sp>
      <p:sp>
        <p:nvSpPr>
          <p:cNvPr id="5" name="object 17">
            <a:extLst>
              <a:ext uri="{FF2B5EF4-FFF2-40B4-BE49-F238E27FC236}">
                <a16:creationId xmlns:a16="http://schemas.microsoft.com/office/drawing/2014/main" id="{0E4D2BDE-110E-4DFB-A58E-33F4D96059D4}"/>
              </a:ext>
            </a:extLst>
          </p:cNvPr>
          <p:cNvSpPr txBox="1"/>
          <p:nvPr/>
        </p:nvSpPr>
        <p:spPr>
          <a:xfrm>
            <a:off x="704410" y="2420797"/>
            <a:ext cx="860485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적어도 고객여정지도는 월별 업데이트 필요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94A86026-1E13-4B65-831A-570D02D3350E}"/>
              </a:ext>
            </a:extLst>
          </p:cNvPr>
          <p:cNvSpPr txBox="1"/>
          <p:nvPr/>
        </p:nvSpPr>
        <p:spPr>
          <a:xfrm>
            <a:off x="704410" y="2996814"/>
            <a:ext cx="860485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여정지도 데이터를 수집할 수 있는 기반 필요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AE2A0B85-05DD-4825-9E5F-B847B8464CD5}"/>
              </a:ext>
            </a:extLst>
          </p:cNvPr>
          <p:cNvSpPr txBox="1"/>
          <p:nvPr/>
        </p:nvSpPr>
        <p:spPr>
          <a:xfrm>
            <a:off x="704410" y="3572831"/>
            <a:ext cx="860485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여정지도를 통한 액션 플랜이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도출되어야함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B36626-9345-444E-93ED-1F54C962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80" y="4129427"/>
            <a:ext cx="7417030" cy="243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6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7">
            <a:extLst>
              <a:ext uri="{FF2B5EF4-FFF2-40B4-BE49-F238E27FC236}">
                <a16:creationId xmlns:a16="http://schemas.microsoft.com/office/drawing/2014/main" id="{EC245014-2B50-47AF-93D6-91419D437DD3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실습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나의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관심 어플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여정지도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그려보기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94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>
            <a:extLst>
              <a:ext uri="{FF2B5EF4-FFF2-40B4-BE49-F238E27FC236}">
                <a16:creationId xmlns:a16="http://schemas.microsoft.com/office/drawing/2014/main" id="{81AA6EE9-F040-41B0-BE2D-721CAF20B7F1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Data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1F30799A-51B2-415B-A640-0E0BF64A04FD}"/>
              </a:ext>
            </a:extLst>
          </p:cNvPr>
          <p:cNvSpPr/>
          <p:nvPr/>
        </p:nvSpPr>
        <p:spPr>
          <a:xfrm>
            <a:off x="344487" y="1628750"/>
            <a:ext cx="4366037" cy="2110979"/>
          </a:xfrm>
          <a:prstGeom prst="roundRect">
            <a:avLst>
              <a:gd name="adj" fmla="val 1808"/>
            </a:avLst>
          </a:prstGeom>
          <a:solidFill>
            <a:schemeClr val="bg1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5505A0-60A6-4DEF-A3DB-A96B03D101F0}"/>
              </a:ext>
            </a:extLst>
          </p:cNvPr>
          <p:cNvSpPr/>
          <p:nvPr/>
        </p:nvSpPr>
        <p:spPr>
          <a:xfrm>
            <a:off x="587044" y="1488208"/>
            <a:ext cx="1857145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필요 사항</a:t>
            </a:r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4B732BF5-A9B3-4C4A-8EE3-EEF14C93A2F6}"/>
              </a:ext>
            </a:extLst>
          </p:cNvPr>
          <p:cNvSpPr/>
          <p:nvPr/>
        </p:nvSpPr>
        <p:spPr>
          <a:xfrm rot="16200000">
            <a:off x="475683" y="1607323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74A98D54-9B34-4FA0-A3F1-AE1D03009DF4}"/>
              </a:ext>
            </a:extLst>
          </p:cNvPr>
          <p:cNvSpPr/>
          <p:nvPr/>
        </p:nvSpPr>
        <p:spPr>
          <a:xfrm rot="16200000">
            <a:off x="2346320" y="1607324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696242AD-45A3-4DA4-AF8A-920D8A92FF5F}"/>
              </a:ext>
            </a:extLst>
          </p:cNvPr>
          <p:cNvSpPr/>
          <p:nvPr/>
        </p:nvSpPr>
        <p:spPr>
          <a:xfrm>
            <a:off x="344487" y="3995534"/>
            <a:ext cx="9067078" cy="2032652"/>
          </a:xfrm>
          <a:prstGeom prst="roundRect">
            <a:avLst>
              <a:gd name="adj" fmla="val 2438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20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18E888-DE34-4DD0-852C-01A10481C33D}"/>
              </a:ext>
            </a:extLst>
          </p:cNvPr>
          <p:cNvSpPr/>
          <p:nvPr/>
        </p:nvSpPr>
        <p:spPr>
          <a:xfrm>
            <a:off x="497626" y="3849418"/>
            <a:ext cx="1993034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예시</a:t>
            </a: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0DA0C2C2-07A9-4107-80DE-C623BBFBC895}"/>
              </a:ext>
            </a:extLst>
          </p:cNvPr>
          <p:cNvSpPr/>
          <p:nvPr/>
        </p:nvSpPr>
        <p:spPr>
          <a:xfrm rot="16200000">
            <a:off x="408349" y="3968533"/>
            <a:ext cx="226170" cy="54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4964A9C9-D52D-4876-985B-674612E24F99}"/>
              </a:ext>
            </a:extLst>
          </p:cNvPr>
          <p:cNvSpPr/>
          <p:nvPr/>
        </p:nvSpPr>
        <p:spPr>
          <a:xfrm rot="16200000">
            <a:off x="2404575" y="3968533"/>
            <a:ext cx="226170" cy="54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25CA45-6E83-458D-9633-726F6FF810A5}"/>
              </a:ext>
            </a:extLst>
          </p:cNvPr>
          <p:cNvSpPr txBox="1"/>
          <p:nvPr/>
        </p:nvSpPr>
        <p:spPr>
          <a:xfrm>
            <a:off x="972847" y="2154865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구체적인 데이터가 </a:t>
            </a:r>
            <a:r>
              <a:rPr lang="ko-KR" altLang="en-US" sz="1300" dirty="0" err="1">
                <a:latin typeface="+mn-ea"/>
                <a:ea typeface="+mn-ea"/>
              </a:rPr>
              <a:t>확보되어야함</a:t>
            </a:r>
            <a:endParaRPr lang="ko-KR" altLang="en-US" sz="1300" dirty="0">
              <a:latin typeface="+mn-ea"/>
              <a:ea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295B19A-DBB3-4DCA-AEC0-6BF0250CCE82}"/>
              </a:ext>
            </a:extLst>
          </p:cNvPr>
          <p:cNvGrpSpPr/>
          <p:nvPr/>
        </p:nvGrpSpPr>
        <p:grpSpPr>
          <a:xfrm>
            <a:off x="684807" y="2212625"/>
            <a:ext cx="171150" cy="216000"/>
            <a:chOff x="1582341" y="1878732"/>
            <a:chExt cx="162000" cy="1620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69B84D4-3DF7-4302-BE71-48351D7221B1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45" name="모서리가 둥근 직사각형 91">
              <a:extLst>
                <a:ext uri="{FF2B5EF4-FFF2-40B4-BE49-F238E27FC236}">
                  <a16:creationId xmlns:a16="http://schemas.microsoft.com/office/drawing/2014/main" id="{808EB9F8-768F-4EE9-B5AB-254C31DC4622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64B9182-946C-4464-954F-D201439B90D9}"/>
              </a:ext>
            </a:extLst>
          </p:cNvPr>
          <p:cNvSpPr txBox="1"/>
          <p:nvPr/>
        </p:nvSpPr>
        <p:spPr>
          <a:xfrm>
            <a:off x="972847" y="2536102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통계적이고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정량적인 검증은 필수</a:t>
            </a:r>
            <a:endParaRPr lang="ko-KR" altLang="en-US" sz="1300" dirty="0">
              <a:latin typeface="+mn-ea"/>
              <a:ea typeface="+mn-ea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3194E85-7827-4CA3-8744-896E2555E978}"/>
              </a:ext>
            </a:extLst>
          </p:cNvPr>
          <p:cNvGrpSpPr/>
          <p:nvPr/>
        </p:nvGrpSpPr>
        <p:grpSpPr>
          <a:xfrm>
            <a:off x="684807" y="2593862"/>
            <a:ext cx="171150" cy="216000"/>
            <a:chOff x="1582341" y="1878732"/>
            <a:chExt cx="162000" cy="162000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39C9BC7-2469-4378-9ED3-A9A057214015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74" name="모서리가 둥근 직사각형 91">
              <a:extLst>
                <a:ext uri="{FF2B5EF4-FFF2-40B4-BE49-F238E27FC236}">
                  <a16:creationId xmlns:a16="http://schemas.microsoft.com/office/drawing/2014/main" id="{B3A12C27-CD98-4E14-B6FB-6FAE18D2626E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0F727ADB-5247-4496-8086-06323B9A3915}"/>
              </a:ext>
            </a:extLst>
          </p:cNvPr>
          <p:cNvSpPr txBox="1"/>
          <p:nvPr/>
        </p:nvSpPr>
        <p:spPr>
          <a:xfrm>
            <a:off x="972847" y="2917339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이를 통해 확신을 얻고자 함</a:t>
            </a:r>
            <a:endParaRPr lang="ko-KR" altLang="en-US" sz="1300" dirty="0">
              <a:latin typeface="+mn-ea"/>
              <a:ea typeface="+mn-ea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9E412B-687A-40FA-93B9-82E1BE3416C9}"/>
              </a:ext>
            </a:extLst>
          </p:cNvPr>
          <p:cNvGrpSpPr/>
          <p:nvPr/>
        </p:nvGrpSpPr>
        <p:grpSpPr>
          <a:xfrm>
            <a:off x="684807" y="2975099"/>
            <a:ext cx="171150" cy="216000"/>
            <a:chOff x="1582341" y="1878732"/>
            <a:chExt cx="162000" cy="16200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4AD8CA6-8FBC-4E2D-BBAA-9B3378C0EE16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78" name="모서리가 둥근 직사각형 91">
              <a:extLst>
                <a:ext uri="{FF2B5EF4-FFF2-40B4-BE49-F238E27FC236}">
                  <a16:creationId xmlns:a16="http://schemas.microsoft.com/office/drawing/2014/main" id="{14DC48C8-13AD-4BBA-84AC-69AA7661A62B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1" name="모서리가 둥근 직사각형 4">
            <a:extLst>
              <a:ext uri="{FF2B5EF4-FFF2-40B4-BE49-F238E27FC236}">
                <a16:creationId xmlns:a16="http://schemas.microsoft.com/office/drawing/2014/main" id="{616D8D2A-2629-40FF-9A65-8150A3B914BC}"/>
              </a:ext>
            </a:extLst>
          </p:cNvPr>
          <p:cNvSpPr/>
          <p:nvPr/>
        </p:nvSpPr>
        <p:spPr>
          <a:xfrm>
            <a:off x="5036656" y="1628750"/>
            <a:ext cx="4366037" cy="2110979"/>
          </a:xfrm>
          <a:prstGeom prst="roundRect">
            <a:avLst>
              <a:gd name="adj" fmla="val 1808"/>
            </a:avLst>
          </a:prstGeom>
          <a:solidFill>
            <a:schemeClr val="bg1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1AB0373-693B-405C-8655-CD79798BE087}"/>
              </a:ext>
            </a:extLst>
          </p:cNvPr>
          <p:cNvSpPr/>
          <p:nvPr/>
        </p:nvSpPr>
        <p:spPr>
          <a:xfrm>
            <a:off x="5279213" y="1488208"/>
            <a:ext cx="1857145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단점</a:t>
            </a:r>
          </a:p>
        </p:txBody>
      </p:sp>
      <p:sp>
        <p:nvSpPr>
          <p:cNvPr id="83" name="모서리가 둥근 직사각형 6">
            <a:extLst>
              <a:ext uri="{FF2B5EF4-FFF2-40B4-BE49-F238E27FC236}">
                <a16:creationId xmlns:a16="http://schemas.microsoft.com/office/drawing/2014/main" id="{447130EF-A5B4-4E99-A5CE-64589897E4FA}"/>
              </a:ext>
            </a:extLst>
          </p:cNvPr>
          <p:cNvSpPr/>
          <p:nvPr/>
        </p:nvSpPr>
        <p:spPr>
          <a:xfrm rot="16200000">
            <a:off x="5167852" y="1607323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84" name="모서리가 둥근 직사각형 7">
            <a:extLst>
              <a:ext uri="{FF2B5EF4-FFF2-40B4-BE49-F238E27FC236}">
                <a16:creationId xmlns:a16="http://schemas.microsoft.com/office/drawing/2014/main" id="{BBB17F54-3928-403D-B28F-FE57B84E8DDB}"/>
              </a:ext>
            </a:extLst>
          </p:cNvPr>
          <p:cNvSpPr/>
          <p:nvPr/>
        </p:nvSpPr>
        <p:spPr>
          <a:xfrm rot="16200000">
            <a:off x="7038489" y="1607324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9DE65D5-5ECE-4498-9899-A2D885A205B5}"/>
              </a:ext>
            </a:extLst>
          </p:cNvPr>
          <p:cNvSpPr txBox="1"/>
          <p:nvPr/>
        </p:nvSpPr>
        <p:spPr>
          <a:xfrm>
            <a:off x="5788197" y="2369290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하나의 구체적인 질문에 최적화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413F690-563A-46D2-9581-CE76A66E478B}"/>
              </a:ext>
            </a:extLst>
          </p:cNvPr>
          <p:cNvGrpSpPr/>
          <p:nvPr/>
        </p:nvGrpSpPr>
        <p:grpSpPr>
          <a:xfrm>
            <a:off x="5500157" y="2427050"/>
            <a:ext cx="171150" cy="216000"/>
            <a:chOff x="1582341" y="1878732"/>
            <a:chExt cx="162000" cy="162000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8F07DE4-4A9E-45C8-ACAC-2E5C0ECAF88B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88" name="모서리가 둥근 직사각형 91">
              <a:extLst>
                <a:ext uri="{FF2B5EF4-FFF2-40B4-BE49-F238E27FC236}">
                  <a16:creationId xmlns:a16="http://schemas.microsoft.com/office/drawing/2014/main" id="{68C43322-149E-426E-A41B-C44102E75384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39BEFA64-4E7A-46BF-BFD3-5FA292FB94FC}"/>
              </a:ext>
            </a:extLst>
          </p:cNvPr>
          <p:cNvSpPr txBox="1"/>
          <p:nvPr/>
        </p:nvSpPr>
        <p:spPr>
          <a:xfrm>
            <a:off x="5788197" y="2750527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+mn-ea"/>
              </a:rPr>
              <a:t>1</a:t>
            </a:r>
            <a:r>
              <a:rPr lang="ko-KR" altLang="en-US" sz="1300" dirty="0">
                <a:latin typeface="+mn-ea"/>
              </a:rPr>
              <a:t>차원적인 결과가 </a:t>
            </a:r>
            <a:r>
              <a:rPr lang="ko-KR" altLang="en-US" sz="1300" dirty="0" err="1">
                <a:latin typeface="+mn-ea"/>
              </a:rPr>
              <a:t>될수도</a:t>
            </a:r>
            <a:r>
              <a:rPr lang="ko-KR" altLang="en-US" sz="1300" dirty="0">
                <a:latin typeface="+mn-ea"/>
              </a:rPr>
              <a:t> 있음</a:t>
            </a:r>
            <a:endParaRPr lang="ko-KR" altLang="en-US" sz="1300" dirty="0">
              <a:latin typeface="+mn-ea"/>
              <a:ea typeface="+mn-ea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41B4188-5D79-495F-888D-AAD851789B57}"/>
              </a:ext>
            </a:extLst>
          </p:cNvPr>
          <p:cNvGrpSpPr/>
          <p:nvPr/>
        </p:nvGrpSpPr>
        <p:grpSpPr>
          <a:xfrm>
            <a:off x="5500157" y="2808287"/>
            <a:ext cx="171150" cy="216000"/>
            <a:chOff x="1582341" y="1878732"/>
            <a:chExt cx="162000" cy="162000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DA70F34A-45CA-4125-9E71-802B46197B9F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92" name="모서리가 둥근 직사각형 91">
              <a:extLst>
                <a:ext uri="{FF2B5EF4-FFF2-40B4-BE49-F238E27FC236}">
                  <a16:creationId xmlns:a16="http://schemas.microsoft.com/office/drawing/2014/main" id="{B495054C-73C7-45E9-9403-F304CEFC9C8D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3E1D1E2-9A67-442E-9155-F5B14D2A31E8}"/>
              </a:ext>
            </a:extLst>
          </p:cNvPr>
          <p:cNvSpPr txBox="1"/>
          <p:nvPr/>
        </p:nvSpPr>
        <p:spPr>
          <a:xfrm>
            <a:off x="1280490" y="4298268"/>
            <a:ext cx="5510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1. </a:t>
            </a:r>
            <a:r>
              <a:rPr lang="ko-KR" altLang="en-US" sz="1600" b="1" dirty="0">
                <a:latin typeface="+mn-ea"/>
                <a:ea typeface="+mn-ea"/>
              </a:rPr>
              <a:t>신상품을 출시하기 적절한 시점은 언제인가</a:t>
            </a:r>
            <a:r>
              <a:rPr lang="en-US" altLang="ko-KR" sz="1600" b="1" dirty="0">
                <a:latin typeface="+mn-ea"/>
                <a:ea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1ABC59-3F38-45CC-B5F6-30F9049B8DA7}"/>
              </a:ext>
            </a:extLst>
          </p:cNvPr>
          <p:cNvSpPr txBox="1"/>
          <p:nvPr/>
        </p:nvSpPr>
        <p:spPr>
          <a:xfrm>
            <a:off x="1280490" y="4723350"/>
            <a:ext cx="648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2. </a:t>
            </a:r>
            <a:r>
              <a:rPr lang="ko-KR" altLang="en-US" sz="1600" b="1" dirty="0">
                <a:latin typeface="+mn-ea"/>
                <a:ea typeface="+mn-ea"/>
              </a:rPr>
              <a:t>삼겹살 프로모션을 집행하기 가장 적절한 시점은 언제인가</a:t>
            </a:r>
            <a:r>
              <a:rPr lang="en-US" altLang="ko-KR" sz="1600" b="1" dirty="0">
                <a:latin typeface="+mn-ea"/>
                <a:ea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0B0F20A-A47F-4738-B0A5-B9D8ACF409EC}"/>
              </a:ext>
            </a:extLst>
          </p:cNvPr>
          <p:cNvSpPr txBox="1"/>
          <p:nvPr/>
        </p:nvSpPr>
        <p:spPr>
          <a:xfrm>
            <a:off x="1280490" y="5148432"/>
            <a:ext cx="72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3. </a:t>
            </a:r>
            <a:r>
              <a:rPr lang="ko-KR" altLang="en-US" sz="1600" b="1" dirty="0">
                <a:latin typeface="+mn-ea"/>
              </a:rPr>
              <a:t>매장 배치를 </a:t>
            </a:r>
            <a:r>
              <a:rPr lang="en-US" altLang="ko-KR" sz="1600" b="1" dirty="0">
                <a:latin typeface="+mn-ea"/>
              </a:rPr>
              <a:t>1</a:t>
            </a:r>
            <a:r>
              <a:rPr lang="ko-KR" altLang="en-US" sz="1600" b="1" dirty="0">
                <a:latin typeface="+mn-ea"/>
              </a:rPr>
              <a:t>안</a:t>
            </a:r>
            <a:r>
              <a:rPr lang="en-US" altLang="ko-KR" sz="1600" b="1" dirty="0">
                <a:latin typeface="+mn-ea"/>
              </a:rPr>
              <a:t>/2</a:t>
            </a:r>
            <a:r>
              <a:rPr lang="ko-KR" altLang="en-US" sz="1600" b="1" dirty="0">
                <a:latin typeface="+mn-ea"/>
              </a:rPr>
              <a:t>안</a:t>
            </a:r>
            <a:r>
              <a:rPr lang="en-US" altLang="ko-KR" sz="1600" b="1" dirty="0">
                <a:latin typeface="+mn-ea"/>
              </a:rPr>
              <a:t>/3</a:t>
            </a:r>
            <a:r>
              <a:rPr lang="ko-KR" altLang="en-US" sz="1600" b="1" dirty="0">
                <a:latin typeface="+mn-ea"/>
              </a:rPr>
              <a:t>안으로 </a:t>
            </a:r>
            <a:r>
              <a:rPr lang="ko-KR" altLang="en-US" sz="1600" b="1" dirty="0" err="1">
                <a:latin typeface="+mn-ea"/>
              </a:rPr>
              <a:t>했을때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어느것이</a:t>
            </a:r>
            <a:r>
              <a:rPr lang="ko-KR" altLang="en-US" sz="1600" b="1" dirty="0">
                <a:latin typeface="+mn-ea"/>
              </a:rPr>
              <a:t> 가장 반응이 좋았는가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969BC9F-04ED-4E89-A308-FFF5D38619A5}"/>
              </a:ext>
            </a:extLst>
          </p:cNvPr>
          <p:cNvSpPr txBox="1"/>
          <p:nvPr/>
        </p:nvSpPr>
        <p:spPr>
          <a:xfrm>
            <a:off x="1280490" y="5530911"/>
            <a:ext cx="72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4. </a:t>
            </a:r>
            <a:r>
              <a:rPr lang="ko-KR" altLang="en-US" sz="1600" b="1" dirty="0">
                <a:latin typeface="+mn-ea"/>
                <a:ea typeface="+mn-ea"/>
              </a:rPr>
              <a:t>이번 연도의 예상 수익은 </a:t>
            </a:r>
            <a:r>
              <a:rPr lang="ko-KR" altLang="en-US" sz="1600" b="1" dirty="0" err="1">
                <a:latin typeface="+mn-ea"/>
                <a:ea typeface="+mn-ea"/>
              </a:rPr>
              <a:t>어느정도가</a:t>
            </a:r>
            <a:r>
              <a:rPr lang="ko-KR" altLang="en-US" sz="1600" b="1" dirty="0">
                <a:latin typeface="+mn-ea"/>
                <a:ea typeface="+mn-ea"/>
              </a:rPr>
              <a:t> 될까</a:t>
            </a:r>
            <a:r>
              <a:rPr lang="en-US" altLang="ko-KR" sz="1600" b="1" dirty="0">
                <a:latin typeface="+mn-ea"/>
                <a:ea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359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>
            <a:extLst>
              <a:ext uri="{FF2B5EF4-FFF2-40B4-BE49-F238E27FC236}">
                <a16:creationId xmlns:a16="http://schemas.microsoft.com/office/drawing/2014/main" id="{81AA6EE9-F040-41B0-BE2D-721CAF20B7F1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Data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Informed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AC07873-D245-4FFF-8639-571F0C3E34C5}"/>
              </a:ext>
            </a:extLst>
          </p:cNvPr>
          <p:cNvSpPr/>
          <p:nvPr/>
        </p:nvSpPr>
        <p:spPr>
          <a:xfrm>
            <a:off x="344487" y="1628750"/>
            <a:ext cx="4366037" cy="2110979"/>
          </a:xfrm>
          <a:prstGeom prst="roundRect">
            <a:avLst>
              <a:gd name="adj" fmla="val 1808"/>
            </a:avLst>
          </a:prstGeom>
          <a:solidFill>
            <a:schemeClr val="bg1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F0D39D-675E-4A56-B745-7AA1CF043689}"/>
              </a:ext>
            </a:extLst>
          </p:cNvPr>
          <p:cNvSpPr/>
          <p:nvPr/>
        </p:nvSpPr>
        <p:spPr>
          <a:xfrm>
            <a:off x="587044" y="1488208"/>
            <a:ext cx="1857145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필요 사항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5E1EA23-EDC8-48D5-BC1A-B3CE5E73150F}"/>
              </a:ext>
            </a:extLst>
          </p:cNvPr>
          <p:cNvSpPr/>
          <p:nvPr/>
        </p:nvSpPr>
        <p:spPr>
          <a:xfrm rot="16200000">
            <a:off x="475683" y="1607323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99884EB-F3A0-419E-800B-1EEFA86F28AC}"/>
              </a:ext>
            </a:extLst>
          </p:cNvPr>
          <p:cNvSpPr/>
          <p:nvPr/>
        </p:nvSpPr>
        <p:spPr>
          <a:xfrm rot="16200000">
            <a:off x="2346320" y="1607324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270AB50-746F-443C-A5C4-E736B159458B}"/>
              </a:ext>
            </a:extLst>
          </p:cNvPr>
          <p:cNvSpPr/>
          <p:nvPr/>
        </p:nvSpPr>
        <p:spPr>
          <a:xfrm>
            <a:off x="344487" y="3995534"/>
            <a:ext cx="9067078" cy="2032652"/>
          </a:xfrm>
          <a:prstGeom prst="roundRect">
            <a:avLst>
              <a:gd name="adj" fmla="val 2438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2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CA8414-809E-427E-871A-C902B96C7AD3}"/>
              </a:ext>
            </a:extLst>
          </p:cNvPr>
          <p:cNvSpPr/>
          <p:nvPr/>
        </p:nvSpPr>
        <p:spPr>
          <a:xfrm>
            <a:off x="497626" y="3849418"/>
            <a:ext cx="1993034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예시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BBAE70B-68DF-4117-8F48-BF4DAFD12E3E}"/>
              </a:ext>
            </a:extLst>
          </p:cNvPr>
          <p:cNvSpPr/>
          <p:nvPr/>
        </p:nvSpPr>
        <p:spPr>
          <a:xfrm rot="16200000">
            <a:off x="408349" y="3968533"/>
            <a:ext cx="226170" cy="54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0754D51-247F-4C98-9AD9-F08D73FA99F3}"/>
              </a:ext>
            </a:extLst>
          </p:cNvPr>
          <p:cNvSpPr/>
          <p:nvPr/>
        </p:nvSpPr>
        <p:spPr>
          <a:xfrm rot="16200000">
            <a:off x="2404575" y="3968533"/>
            <a:ext cx="226170" cy="54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42D25A-5FC4-416C-8C75-EEC22011D1FC}"/>
              </a:ext>
            </a:extLst>
          </p:cNvPr>
          <p:cNvSpPr txBox="1"/>
          <p:nvPr/>
        </p:nvSpPr>
        <p:spPr>
          <a:xfrm>
            <a:off x="972847" y="2154865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특정 사안에 맞는 데이터 필요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7BB738-B353-42E9-B6AE-5A1B3D1CD0C4}"/>
              </a:ext>
            </a:extLst>
          </p:cNvPr>
          <p:cNvGrpSpPr/>
          <p:nvPr/>
        </p:nvGrpSpPr>
        <p:grpSpPr>
          <a:xfrm>
            <a:off x="684807" y="2212625"/>
            <a:ext cx="171150" cy="216000"/>
            <a:chOff x="1582341" y="1878732"/>
            <a:chExt cx="162000" cy="162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F93A2FB-DDB1-4C9D-9BA0-F2D9885CF8D4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6" name="모서리가 둥근 직사각형 91">
              <a:extLst>
                <a:ext uri="{FF2B5EF4-FFF2-40B4-BE49-F238E27FC236}">
                  <a16:creationId xmlns:a16="http://schemas.microsoft.com/office/drawing/2014/main" id="{8AD94E05-9549-45A1-ADBA-E6C1B5CC53DA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C8E4F9A-0B42-4272-A48E-6519AA301E40}"/>
              </a:ext>
            </a:extLst>
          </p:cNvPr>
          <p:cNvSpPr txBox="1"/>
          <p:nvPr/>
        </p:nvSpPr>
        <p:spPr>
          <a:xfrm>
            <a:off x="972847" y="2536102"/>
            <a:ext cx="35222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고객 이탈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고객 여정 같은 분석을 위해 사용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DF942EF-AE61-4187-A062-E1EE2AB14B31}"/>
              </a:ext>
            </a:extLst>
          </p:cNvPr>
          <p:cNvGrpSpPr/>
          <p:nvPr/>
        </p:nvGrpSpPr>
        <p:grpSpPr>
          <a:xfrm>
            <a:off x="684807" y="2593862"/>
            <a:ext cx="171150" cy="216000"/>
            <a:chOff x="1582341" y="1878732"/>
            <a:chExt cx="162000" cy="16200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8600BC4-703C-4451-9782-4C83F0E657F7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20" name="모서리가 둥근 직사각형 91">
              <a:extLst>
                <a:ext uri="{FF2B5EF4-FFF2-40B4-BE49-F238E27FC236}">
                  <a16:creationId xmlns:a16="http://schemas.microsoft.com/office/drawing/2014/main" id="{7250FA6F-CB2D-4936-8CDF-48EB4356D216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07C519-2FDB-48B1-9158-2159193145A7}"/>
              </a:ext>
            </a:extLst>
          </p:cNvPr>
          <p:cNvSpPr txBox="1"/>
          <p:nvPr/>
        </p:nvSpPr>
        <p:spPr>
          <a:xfrm>
            <a:off x="972847" y="2917339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분석을 통해 좋은 방향성을 가질 수 있음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9408514-952F-40E2-8DB6-2DD44028B009}"/>
              </a:ext>
            </a:extLst>
          </p:cNvPr>
          <p:cNvGrpSpPr/>
          <p:nvPr/>
        </p:nvGrpSpPr>
        <p:grpSpPr>
          <a:xfrm>
            <a:off x="684807" y="2975099"/>
            <a:ext cx="171150" cy="216000"/>
            <a:chOff x="1582341" y="1878732"/>
            <a:chExt cx="162000" cy="162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646801C-74A1-454A-BD11-A90CED97C2F5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모서리가 둥근 직사각형 91">
              <a:extLst>
                <a:ext uri="{FF2B5EF4-FFF2-40B4-BE49-F238E27FC236}">
                  <a16:creationId xmlns:a16="http://schemas.microsoft.com/office/drawing/2014/main" id="{FE01FEF9-3F47-4157-A771-AF3E195507EA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5" name="모서리가 둥근 직사각형 4">
            <a:extLst>
              <a:ext uri="{FF2B5EF4-FFF2-40B4-BE49-F238E27FC236}">
                <a16:creationId xmlns:a16="http://schemas.microsoft.com/office/drawing/2014/main" id="{8E5FE304-B056-4505-B491-ECC2EC602D14}"/>
              </a:ext>
            </a:extLst>
          </p:cNvPr>
          <p:cNvSpPr/>
          <p:nvPr/>
        </p:nvSpPr>
        <p:spPr>
          <a:xfrm>
            <a:off x="5036656" y="1628750"/>
            <a:ext cx="4366037" cy="2110979"/>
          </a:xfrm>
          <a:prstGeom prst="roundRect">
            <a:avLst>
              <a:gd name="adj" fmla="val 1808"/>
            </a:avLst>
          </a:prstGeom>
          <a:solidFill>
            <a:schemeClr val="bg1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FCC0CC-CC30-40ED-B3F7-47A859F8107F}"/>
              </a:ext>
            </a:extLst>
          </p:cNvPr>
          <p:cNvSpPr/>
          <p:nvPr/>
        </p:nvSpPr>
        <p:spPr>
          <a:xfrm>
            <a:off x="5279213" y="1488208"/>
            <a:ext cx="1857145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단점</a:t>
            </a:r>
          </a:p>
        </p:txBody>
      </p:sp>
      <p:sp>
        <p:nvSpPr>
          <p:cNvPr id="27" name="모서리가 둥근 직사각형 6">
            <a:extLst>
              <a:ext uri="{FF2B5EF4-FFF2-40B4-BE49-F238E27FC236}">
                <a16:creationId xmlns:a16="http://schemas.microsoft.com/office/drawing/2014/main" id="{56D1FD66-4AA8-4C0F-9EE7-838EF5AE1FF0}"/>
              </a:ext>
            </a:extLst>
          </p:cNvPr>
          <p:cNvSpPr/>
          <p:nvPr/>
        </p:nvSpPr>
        <p:spPr>
          <a:xfrm rot="16200000">
            <a:off x="5167852" y="1607323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8" name="모서리가 둥근 직사각형 7">
            <a:extLst>
              <a:ext uri="{FF2B5EF4-FFF2-40B4-BE49-F238E27FC236}">
                <a16:creationId xmlns:a16="http://schemas.microsoft.com/office/drawing/2014/main" id="{716F0113-527B-4618-89B8-59596B0A679C}"/>
              </a:ext>
            </a:extLst>
          </p:cNvPr>
          <p:cNvSpPr/>
          <p:nvPr/>
        </p:nvSpPr>
        <p:spPr>
          <a:xfrm rot="16200000">
            <a:off x="7038489" y="1607324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826232-5D10-4E47-B963-070C34A7E565}"/>
              </a:ext>
            </a:extLst>
          </p:cNvPr>
          <p:cNvSpPr txBox="1"/>
          <p:nvPr/>
        </p:nvSpPr>
        <p:spPr>
          <a:xfrm>
            <a:off x="5788197" y="2369290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명확한 액션은 하지 않음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F6BA32-E9D8-4902-9945-A95881AC077F}"/>
              </a:ext>
            </a:extLst>
          </p:cNvPr>
          <p:cNvGrpSpPr/>
          <p:nvPr/>
        </p:nvGrpSpPr>
        <p:grpSpPr>
          <a:xfrm>
            <a:off x="5500157" y="2427050"/>
            <a:ext cx="171150" cy="216000"/>
            <a:chOff x="1582341" y="1878732"/>
            <a:chExt cx="162000" cy="162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13EAE87-D001-43BE-9FEE-95F6476287B6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모서리가 둥근 직사각형 91">
              <a:extLst>
                <a:ext uri="{FF2B5EF4-FFF2-40B4-BE49-F238E27FC236}">
                  <a16:creationId xmlns:a16="http://schemas.microsoft.com/office/drawing/2014/main" id="{131C6F7C-62F0-4281-B7C0-8E65B36BA48A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634E628-D6D9-4FD2-A489-DA47992CF35B}"/>
              </a:ext>
            </a:extLst>
          </p:cNvPr>
          <p:cNvSpPr txBox="1"/>
          <p:nvPr/>
        </p:nvSpPr>
        <p:spPr>
          <a:xfrm>
            <a:off x="5788197" y="2750527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끊임없는 탐구와 긴 시간이 소요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A404D8-B771-411C-A159-74B6C8681351}"/>
              </a:ext>
            </a:extLst>
          </p:cNvPr>
          <p:cNvGrpSpPr/>
          <p:nvPr/>
        </p:nvGrpSpPr>
        <p:grpSpPr>
          <a:xfrm>
            <a:off x="5500157" y="2808287"/>
            <a:ext cx="171150" cy="216000"/>
            <a:chOff x="1582341" y="1878732"/>
            <a:chExt cx="162000" cy="162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FF7DD19-CC03-4B6A-A5A7-F4D6BA8C639C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모서리가 둥근 직사각형 91">
              <a:extLst>
                <a:ext uri="{FF2B5EF4-FFF2-40B4-BE49-F238E27FC236}">
                  <a16:creationId xmlns:a16="http://schemas.microsoft.com/office/drawing/2014/main" id="{94218125-F48D-4876-9B84-51F73B115661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C815A60-88E0-4950-99CA-62FA4BA6A2AF}"/>
              </a:ext>
            </a:extLst>
          </p:cNvPr>
          <p:cNvSpPr txBox="1"/>
          <p:nvPr/>
        </p:nvSpPr>
        <p:spPr>
          <a:xfrm>
            <a:off x="1280490" y="4397453"/>
            <a:ext cx="5510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1. </a:t>
            </a:r>
            <a:r>
              <a:rPr lang="ko-KR" altLang="en-US" sz="1600" b="1" dirty="0">
                <a:latin typeface="+mn-ea"/>
                <a:ea typeface="+mn-ea"/>
              </a:rPr>
              <a:t>최적화된 제품 개발 전략 </a:t>
            </a:r>
            <a:r>
              <a:rPr lang="ko-KR" altLang="en-US" sz="1600" b="1" dirty="0" err="1">
                <a:latin typeface="+mn-ea"/>
                <a:ea typeface="+mn-ea"/>
              </a:rPr>
              <a:t>수립시</a:t>
            </a:r>
            <a:r>
              <a:rPr lang="ko-KR" altLang="en-US" sz="1600" b="1" dirty="0">
                <a:latin typeface="+mn-ea"/>
                <a:ea typeface="+mn-ea"/>
              </a:rPr>
              <a:t> 필요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9077E3-5A4F-4D5D-BC56-9925E3D1FE21}"/>
              </a:ext>
            </a:extLst>
          </p:cNvPr>
          <p:cNvSpPr txBox="1"/>
          <p:nvPr/>
        </p:nvSpPr>
        <p:spPr>
          <a:xfrm>
            <a:off x="1280490" y="4822535"/>
            <a:ext cx="648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2. </a:t>
            </a:r>
            <a:r>
              <a:rPr lang="ko-KR" altLang="en-US" sz="1600" b="1" dirty="0">
                <a:latin typeface="+mn-ea"/>
                <a:ea typeface="+mn-ea"/>
              </a:rPr>
              <a:t>어떤 화면이 가장 최상단에 배치되면 좋은가</a:t>
            </a:r>
            <a:r>
              <a:rPr lang="en-US" altLang="ko-KR" sz="1600" b="1" dirty="0">
                <a:latin typeface="+mn-ea"/>
                <a:ea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8EC234-9E23-4056-B292-6C31AFD4580D}"/>
              </a:ext>
            </a:extLst>
          </p:cNvPr>
          <p:cNvSpPr txBox="1"/>
          <p:nvPr/>
        </p:nvSpPr>
        <p:spPr>
          <a:xfrm>
            <a:off x="1280490" y="5247617"/>
            <a:ext cx="72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3. </a:t>
            </a:r>
            <a:r>
              <a:rPr lang="ko-KR" altLang="en-US" sz="1600" b="1" dirty="0">
                <a:latin typeface="+mn-ea"/>
              </a:rPr>
              <a:t>우리 매장에서 </a:t>
            </a:r>
            <a:r>
              <a:rPr lang="en-US" altLang="ko-KR" sz="1600" b="1" dirty="0">
                <a:latin typeface="+mn-ea"/>
              </a:rPr>
              <a:t>/ </a:t>
            </a:r>
            <a:r>
              <a:rPr lang="ko-KR" altLang="en-US" sz="1600" b="1" dirty="0">
                <a:latin typeface="+mn-ea"/>
              </a:rPr>
              <a:t>우리 </a:t>
            </a:r>
            <a:r>
              <a:rPr lang="ko-KR" altLang="en-US" sz="1600" b="1" dirty="0" err="1">
                <a:latin typeface="+mn-ea"/>
              </a:rPr>
              <a:t>어플에서</a:t>
            </a:r>
            <a:r>
              <a:rPr lang="ko-KR" altLang="en-US" sz="1600" b="1" dirty="0">
                <a:latin typeface="+mn-ea"/>
              </a:rPr>
              <a:t> 고객은 언제 가장 많이 이탈하는가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855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>
            <a:extLst>
              <a:ext uri="{FF2B5EF4-FFF2-40B4-BE49-F238E27FC236}">
                <a16:creationId xmlns:a16="http://schemas.microsoft.com/office/drawing/2014/main" id="{81AA6EE9-F040-41B0-BE2D-721CAF20B7F1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Data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Inspired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A5C018A9-3218-402D-8FD6-1B7901BCFC54}"/>
              </a:ext>
            </a:extLst>
          </p:cNvPr>
          <p:cNvSpPr/>
          <p:nvPr/>
        </p:nvSpPr>
        <p:spPr>
          <a:xfrm>
            <a:off x="344487" y="1628750"/>
            <a:ext cx="4366037" cy="2110979"/>
          </a:xfrm>
          <a:prstGeom prst="roundRect">
            <a:avLst>
              <a:gd name="adj" fmla="val 1808"/>
            </a:avLst>
          </a:prstGeom>
          <a:solidFill>
            <a:schemeClr val="bg1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83F771-BDDB-47CA-A758-3C4F9EE59C44}"/>
              </a:ext>
            </a:extLst>
          </p:cNvPr>
          <p:cNvSpPr/>
          <p:nvPr/>
        </p:nvSpPr>
        <p:spPr>
          <a:xfrm>
            <a:off x="587044" y="1488208"/>
            <a:ext cx="1857145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필요 사항</a:t>
            </a: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2636664C-4F24-457C-B52E-56DC5FF9F035}"/>
              </a:ext>
            </a:extLst>
          </p:cNvPr>
          <p:cNvSpPr/>
          <p:nvPr/>
        </p:nvSpPr>
        <p:spPr>
          <a:xfrm rot="16200000">
            <a:off x="475683" y="1607323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6E2BA4D9-2F6E-4D54-9696-CB0E3B6BFA3C}"/>
              </a:ext>
            </a:extLst>
          </p:cNvPr>
          <p:cNvSpPr/>
          <p:nvPr/>
        </p:nvSpPr>
        <p:spPr>
          <a:xfrm rot="16200000">
            <a:off x="2346320" y="1607324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134ED1DD-3331-4971-8AC7-9CDE19C03FB7}"/>
              </a:ext>
            </a:extLst>
          </p:cNvPr>
          <p:cNvSpPr/>
          <p:nvPr/>
        </p:nvSpPr>
        <p:spPr>
          <a:xfrm>
            <a:off x="344487" y="3995534"/>
            <a:ext cx="9067078" cy="2032652"/>
          </a:xfrm>
          <a:prstGeom prst="roundRect">
            <a:avLst>
              <a:gd name="adj" fmla="val 2438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20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D3343C-6E23-4F43-AA47-42569043B585}"/>
              </a:ext>
            </a:extLst>
          </p:cNvPr>
          <p:cNvSpPr/>
          <p:nvPr/>
        </p:nvSpPr>
        <p:spPr>
          <a:xfrm>
            <a:off x="497626" y="3849418"/>
            <a:ext cx="1993034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예시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46906991-80A7-4094-872A-B571A6BECEE5}"/>
              </a:ext>
            </a:extLst>
          </p:cNvPr>
          <p:cNvSpPr/>
          <p:nvPr/>
        </p:nvSpPr>
        <p:spPr>
          <a:xfrm rot="16200000">
            <a:off x="408349" y="3968533"/>
            <a:ext cx="226170" cy="54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CEE231A8-DA57-457F-AC9B-9C3D47131A9A}"/>
              </a:ext>
            </a:extLst>
          </p:cNvPr>
          <p:cNvSpPr/>
          <p:nvPr/>
        </p:nvSpPr>
        <p:spPr>
          <a:xfrm rot="16200000">
            <a:off x="2404575" y="3968533"/>
            <a:ext cx="226170" cy="54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416C2-A3BD-46A3-A0E3-969B2803B67A}"/>
              </a:ext>
            </a:extLst>
          </p:cNvPr>
          <p:cNvSpPr txBox="1"/>
          <p:nvPr/>
        </p:nvSpPr>
        <p:spPr>
          <a:xfrm>
            <a:off x="972847" y="2154865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다양한 아이디어를 얻고자 </a:t>
            </a:r>
            <a:r>
              <a:rPr lang="ko-KR" altLang="en-US" sz="1300" dirty="0" err="1">
                <a:latin typeface="+mn-ea"/>
                <a:ea typeface="+mn-ea"/>
              </a:rPr>
              <a:t>할때</a:t>
            </a:r>
            <a:r>
              <a:rPr lang="ko-KR" altLang="en-US" sz="1300" dirty="0">
                <a:latin typeface="+mn-ea"/>
                <a:ea typeface="+mn-ea"/>
              </a:rPr>
              <a:t> 사용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E583BD-9828-497C-ABA8-71B967B598F6}"/>
              </a:ext>
            </a:extLst>
          </p:cNvPr>
          <p:cNvGrpSpPr/>
          <p:nvPr/>
        </p:nvGrpSpPr>
        <p:grpSpPr>
          <a:xfrm>
            <a:off x="684807" y="2212625"/>
            <a:ext cx="171150" cy="216000"/>
            <a:chOff x="1582341" y="1878732"/>
            <a:chExt cx="162000" cy="162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B15FEB2-F3DE-4985-B7EB-CA5AF65BF978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5" name="모서리가 둥근 직사각형 91">
              <a:extLst>
                <a:ext uri="{FF2B5EF4-FFF2-40B4-BE49-F238E27FC236}">
                  <a16:creationId xmlns:a16="http://schemas.microsoft.com/office/drawing/2014/main" id="{F6B8CE09-2E4E-477C-848F-C3CCE47ABE15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589480-E075-4DD4-BA98-E4A9CBA2638F}"/>
              </a:ext>
            </a:extLst>
          </p:cNvPr>
          <p:cNvSpPr txBox="1"/>
          <p:nvPr/>
        </p:nvSpPr>
        <p:spPr>
          <a:xfrm>
            <a:off x="972847" y="2536102"/>
            <a:ext cx="35222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데이터 속의 패턴과 규칙을 발견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58EEB2-8056-473C-AC06-C0EEB507B54B}"/>
              </a:ext>
            </a:extLst>
          </p:cNvPr>
          <p:cNvGrpSpPr/>
          <p:nvPr/>
        </p:nvGrpSpPr>
        <p:grpSpPr>
          <a:xfrm>
            <a:off x="684807" y="2593862"/>
            <a:ext cx="171150" cy="216000"/>
            <a:chOff x="1582341" y="1878732"/>
            <a:chExt cx="162000" cy="1620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E9652CD-75F7-433B-B0F9-6B58E7C16C22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9" name="모서리가 둥근 직사각형 91">
              <a:extLst>
                <a:ext uri="{FF2B5EF4-FFF2-40B4-BE49-F238E27FC236}">
                  <a16:creationId xmlns:a16="http://schemas.microsoft.com/office/drawing/2014/main" id="{3F10B95A-FFE4-425D-BE06-F90A11528456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F54E98-DE9E-4F7C-8193-8E5982FEC9CF}"/>
              </a:ext>
            </a:extLst>
          </p:cNvPr>
          <p:cNvSpPr txBox="1"/>
          <p:nvPr/>
        </p:nvSpPr>
        <p:spPr>
          <a:xfrm>
            <a:off x="972847" y="2917339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다양한 사람의 직관과 경험이 필요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033247-0955-4875-AC4E-2C030FD0EFA3}"/>
              </a:ext>
            </a:extLst>
          </p:cNvPr>
          <p:cNvGrpSpPr/>
          <p:nvPr/>
        </p:nvGrpSpPr>
        <p:grpSpPr>
          <a:xfrm>
            <a:off x="684807" y="2975099"/>
            <a:ext cx="171150" cy="216000"/>
            <a:chOff x="1582341" y="1878732"/>
            <a:chExt cx="162000" cy="1620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D4A4ECC-13EF-4447-B875-61D67586BF84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23" name="모서리가 둥근 직사각형 91">
              <a:extLst>
                <a:ext uri="{FF2B5EF4-FFF2-40B4-BE49-F238E27FC236}">
                  <a16:creationId xmlns:a16="http://schemas.microsoft.com/office/drawing/2014/main" id="{99AB650C-6ABA-4DF8-9CF1-EA02DE837678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4" name="모서리가 둥근 직사각형 4">
            <a:extLst>
              <a:ext uri="{FF2B5EF4-FFF2-40B4-BE49-F238E27FC236}">
                <a16:creationId xmlns:a16="http://schemas.microsoft.com/office/drawing/2014/main" id="{DDB1D1D9-178C-4A5F-A58B-F3C0055EE612}"/>
              </a:ext>
            </a:extLst>
          </p:cNvPr>
          <p:cNvSpPr/>
          <p:nvPr/>
        </p:nvSpPr>
        <p:spPr>
          <a:xfrm>
            <a:off x="5036656" y="1628750"/>
            <a:ext cx="4366037" cy="2110979"/>
          </a:xfrm>
          <a:prstGeom prst="roundRect">
            <a:avLst>
              <a:gd name="adj" fmla="val 1808"/>
            </a:avLst>
          </a:prstGeom>
          <a:solidFill>
            <a:schemeClr val="bg1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A69FB-21D7-43A7-9AA8-7EAAC744E71F}"/>
              </a:ext>
            </a:extLst>
          </p:cNvPr>
          <p:cNvSpPr/>
          <p:nvPr/>
        </p:nvSpPr>
        <p:spPr>
          <a:xfrm>
            <a:off x="5279213" y="1488208"/>
            <a:ext cx="1857145" cy="292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단점</a:t>
            </a:r>
          </a:p>
        </p:txBody>
      </p:sp>
      <p:sp>
        <p:nvSpPr>
          <p:cNvPr id="26" name="모서리가 둥근 직사각형 6">
            <a:extLst>
              <a:ext uri="{FF2B5EF4-FFF2-40B4-BE49-F238E27FC236}">
                <a16:creationId xmlns:a16="http://schemas.microsoft.com/office/drawing/2014/main" id="{7F18ED8D-7611-41DD-AFFB-6F715DC0DE38}"/>
              </a:ext>
            </a:extLst>
          </p:cNvPr>
          <p:cNvSpPr/>
          <p:nvPr/>
        </p:nvSpPr>
        <p:spPr>
          <a:xfrm rot="16200000">
            <a:off x="5167852" y="1607323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id="{0C80B02A-6B3F-40ED-8406-9C6CFAD51A5C}"/>
              </a:ext>
            </a:extLst>
          </p:cNvPr>
          <p:cNvSpPr/>
          <p:nvPr/>
        </p:nvSpPr>
        <p:spPr>
          <a:xfrm rot="16200000">
            <a:off x="7038489" y="1607324"/>
            <a:ext cx="226800" cy="5400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F35ACC-E3F5-4E9B-A970-B73494DFC577}"/>
              </a:ext>
            </a:extLst>
          </p:cNvPr>
          <p:cNvSpPr txBox="1"/>
          <p:nvPr/>
        </p:nvSpPr>
        <p:spPr>
          <a:xfrm>
            <a:off x="5788197" y="2369290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수집된 자료에 대해서만 결과 도출 가능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693FC4-1A40-4D22-9BFC-FF760859572E}"/>
              </a:ext>
            </a:extLst>
          </p:cNvPr>
          <p:cNvGrpSpPr/>
          <p:nvPr/>
        </p:nvGrpSpPr>
        <p:grpSpPr>
          <a:xfrm>
            <a:off x="5500157" y="2427050"/>
            <a:ext cx="171150" cy="216000"/>
            <a:chOff x="1582341" y="1878732"/>
            <a:chExt cx="162000" cy="162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5CF8ACC-EE87-4D93-9B76-7571BC363806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31" name="모서리가 둥근 직사각형 91">
              <a:extLst>
                <a:ext uri="{FF2B5EF4-FFF2-40B4-BE49-F238E27FC236}">
                  <a16:creationId xmlns:a16="http://schemas.microsoft.com/office/drawing/2014/main" id="{08130ADC-C065-47EA-AEF5-40606BB15FA1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E2183FE-3DBC-45C7-859E-F354A4A67F40}"/>
              </a:ext>
            </a:extLst>
          </p:cNvPr>
          <p:cNvSpPr txBox="1"/>
          <p:nvPr/>
        </p:nvSpPr>
        <p:spPr>
          <a:xfrm>
            <a:off x="5788197" y="2750527"/>
            <a:ext cx="34053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ea typeface="+mn-ea"/>
              </a:rPr>
              <a:t>다양한 집단이 필요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4DD7158-4EDB-47F9-937D-60A92D993B07}"/>
              </a:ext>
            </a:extLst>
          </p:cNvPr>
          <p:cNvGrpSpPr/>
          <p:nvPr/>
        </p:nvGrpSpPr>
        <p:grpSpPr>
          <a:xfrm>
            <a:off x="5500157" y="2808287"/>
            <a:ext cx="171150" cy="216000"/>
            <a:chOff x="1582341" y="1878732"/>
            <a:chExt cx="162000" cy="162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3283537-CB8A-4949-A94D-85E2D4BE72A4}"/>
                </a:ext>
              </a:extLst>
            </p:cNvPr>
            <p:cNvSpPr/>
            <p:nvPr/>
          </p:nvSpPr>
          <p:spPr bwMode="auto">
            <a:xfrm>
              <a:off x="1582341" y="1878732"/>
              <a:ext cx="162000" cy="16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35" name="모서리가 둥근 직사각형 91">
              <a:extLst>
                <a:ext uri="{FF2B5EF4-FFF2-40B4-BE49-F238E27FC236}">
                  <a16:creationId xmlns:a16="http://schemas.microsoft.com/office/drawing/2014/main" id="{56284CB7-C846-4D47-A1D0-094BBDB7EAD9}"/>
                </a:ext>
              </a:extLst>
            </p:cNvPr>
            <p:cNvSpPr>
              <a:spLocks noChangeAspect="1"/>
            </p:cNvSpPr>
            <p:nvPr/>
          </p:nvSpPr>
          <p:spPr bwMode="auto">
            <a:xfrm rot="2646228">
              <a:off x="1643930" y="1906096"/>
              <a:ext cx="37761" cy="92805"/>
            </a:xfrm>
            <a:custGeom>
              <a:avLst/>
              <a:gdLst/>
              <a:ahLst/>
              <a:cxnLst/>
              <a:rect l="l" t="t" r="r" b="b"/>
              <a:pathLst>
                <a:path w="677712" h="1665617">
                  <a:moveTo>
                    <a:pt x="406429" y="15490"/>
                  </a:moveTo>
                  <a:cubicBezTo>
                    <a:pt x="416000" y="5920"/>
                    <a:pt x="429222" y="0"/>
                    <a:pt x="443826" y="1"/>
                  </a:cubicBezTo>
                  <a:lnTo>
                    <a:pt x="624796" y="0"/>
                  </a:lnTo>
                  <a:cubicBezTo>
                    <a:pt x="654005" y="0"/>
                    <a:pt x="677683" y="23678"/>
                    <a:pt x="677683" y="52887"/>
                  </a:cubicBezTo>
                  <a:lnTo>
                    <a:pt x="677683" y="1396206"/>
                  </a:lnTo>
                  <a:lnTo>
                    <a:pt x="673570" y="1416580"/>
                  </a:lnTo>
                  <a:cubicBezTo>
                    <a:pt x="676229" y="1422255"/>
                    <a:pt x="677347" y="1428578"/>
                    <a:pt x="677361" y="1435161"/>
                  </a:cubicBezTo>
                  <a:lnTo>
                    <a:pt x="677712" y="1606795"/>
                  </a:lnTo>
                  <a:cubicBezTo>
                    <a:pt x="677777" y="1638581"/>
                    <a:pt x="652062" y="1664402"/>
                    <a:pt x="620275" y="1664467"/>
                  </a:cubicBezTo>
                  <a:lnTo>
                    <a:pt x="58024" y="1665617"/>
                  </a:lnTo>
                  <a:cubicBezTo>
                    <a:pt x="26237" y="1665682"/>
                    <a:pt x="416" y="1639967"/>
                    <a:pt x="351" y="1608180"/>
                  </a:cubicBezTo>
                  <a:lnTo>
                    <a:pt x="0" y="1436546"/>
                  </a:lnTo>
                  <a:cubicBezTo>
                    <a:pt x="-65" y="1404759"/>
                    <a:pt x="25650" y="1378939"/>
                    <a:pt x="57437" y="1378874"/>
                  </a:cubicBezTo>
                  <a:lnTo>
                    <a:pt x="390940" y="1378192"/>
                  </a:lnTo>
                  <a:lnTo>
                    <a:pt x="390939" y="52887"/>
                  </a:lnTo>
                  <a:cubicBezTo>
                    <a:pt x="390939" y="38283"/>
                    <a:pt x="396859" y="25061"/>
                    <a:pt x="406429" y="1549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28600" indent="-228600"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ko-KR" altLang="en-US" sz="110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69A87CD-CBE5-4603-BDDB-44E9DD8554A5}"/>
              </a:ext>
            </a:extLst>
          </p:cNvPr>
          <p:cNvSpPr txBox="1"/>
          <p:nvPr/>
        </p:nvSpPr>
        <p:spPr>
          <a:xfrm>
            <a:off x="1280490" y="4614171"/>
            <a:ext cx="5510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1. </a:t>
            </a:r>
            <a:r>
              <a:rPr lang="ko-KR" altLang="en-US" sz="1600" b="1" dirty="0">
                <a:latin typeface="+mn-ea"/>
                <a:ea typeface="+mn-ea"/>
              </a:rPr>
              <a:t>제품의 혁신성을 도모하거나 새로운 전략 </a:t>
            </a:r>
            <a:r>
              <a:rPr lang="ko-KR" altLang="en-US" sz="1600" b="1" dirty="0" err="1">
                <a:latin typeface="+mn-ea"/>
                <a:ea typeface="+mn-ea"/>
              </a:rPr>
              <a:t>수립시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233AAD-02F4-4E20-939C-077462F21A77}"/>
              </a:ext>
            </a:extLst>
          </p:cNvPr>
          <p:cNvSpPr txBox="1"/>
          <p:nvPr/>
        </p:nvSpPr>
        <p:spPr>
          <a:xfrm>
            <a:off x="1280490" y="5039253"/>
            <a:ext cx="648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2. </a:t>
            </a:r>
            <a:r>
              <a:rPr lang="ko-KR" altLang="en-US" sz="1600" b="1" dirty="0">
                <a:latin typeface="+mn-ea"/>
              </a:rPr>
              <a:t>이번 봄에 고객이 가장 </a:t>
            </a:r>
            <a:r>
              <a:rPr lang="ko-KR" altLang="en-US" sz="1600" b="1" dirty="0" err="1">
                <a:latin typeface="+mn-ea"/>
              </a:rPr>
              <a:t>좋아할만한</a:t>
            </a:r>
            <a:r>
              <a:rPr lang="ko-KR" altLang="en-US" sz="1600" b="1" dirty="0">
                <a:latin typeface="+mn-ea"/>
              </a:rPr>
              <a:t> 메인 화면 </a:t>
            </a:r>
            <a:r>
              <a:rPr lang="ko-KR" altLang="en-US" sz="1600" b="1" dirty="0" err="1">
                <a:latin typeface="+mn-ea"/>
              </a:rPr>
              <a:t>구축시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667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>
            <a:extLst>
              <a:ext uri="{FF2B5EF4-FFF2-40B4-BE49-F238E27FC236}">
                <a16:creationId xmlns:a16="http://schemas.microsoft.com/office/drawing/2014/main" id="{81AA6EE9-F040-41B0-BE2D-721CAF20B7F1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Three mix data </a:t>
            </a:r>
            <a:r>
              <a:rPr lang="ko-KR" altLang="en-US" sz="3200" b="1" dirty="0" err="1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전략예시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965699-F77D-447E-B9D4-CB61297CB3CF}"/>
              </a:ext>
            </a:extLst>
          </p:cNvPr>
          <p:cNvSpPr/>
          <p:nvPr/>
        </p:nvSpPr>
        <p:spPr>
          <a:xfrm>
            <a:off x="650571" y="4589829"/>
            <a:ext cx="8604857" cy="1503541"/>
          </a:xfrm>
          <a:prstGeom prst="roundRect">
            <a:avLst/>
          </a:prstGeom>
          <a:solidFill>
            <a:srgbClr val="41719C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2E4BF-EF54-4881-8343-8CC026163516}"/>
              </a:ext>
            </a:extLst>
          </p:cNvPr>
          <p:cNvSpPr txBox="1"/>
          <p:nvPr/>
        </p:nvSpPr>
        <p:spPr>
          <a:xfrm>
            <a:off x="776420" y="1799872"/>
            <a:ext cx="80651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일거리가 많은 </a:t>
            </a:r>
            <a:r>
              <a:rPr lang="ko-KR" altLang="en-US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이대리는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이번에는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Three mix data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전략을 사용하여 새로운 마케팅 기획을 해보려 합니다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sz="1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벚꽃이 피는 봄이지만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.. </a:t>
            </a:r>
            <a:r>
              <a:rPr lang="ko-KR" altLang="en-US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이대리는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오늘도 열심히 컴퓨터 앞에 앉아있습니다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우리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이대리를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한번 도와줍시다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AEB56-48EC-428A-9827-0D4B181504FC}"/>
              </a:ext>
            </a:extLst>
          </p:cNvPr>
          <p:cNvSpPr txBox="1"/>
          <p:nvPr/>
        </p:nvSpPr>
        <p:spPr>
          <a:xfrm>
            <a:off x="1496520" y="5156933"/>
            <a:ext cx="698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Three mix data </a:t>
            </a:r>
            <a:r>
              <a:rPr lang="ko-KR" altLang="en-US" b="1" dirty="0">
                <a:solidFill>
                  <a:schemeClr val="bg1"/>
                </a:solidFill>
              </a:rPr>
              <a:t>전략을 적용해 봅시다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69F7A9-B07D-4EE1-A246-76F27686D0BB}"/>
              </a:ext>
            </a:extLst>
          </p:cNvPr>
          <p:cNvSpPr/>
          <p:nvPr/>
        </p:nvSpPr>
        <p:spPr>
          <a:xfrm>
            <a:off x="650571" y="1268700"/>
            <a:ext cx="8604857" cy="266437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F809B004-7203-4EB5-8F3D-6D2B95E0BEBD}"/>
              </a:ext>
            </a:extLst>
          </p:cNvPr>
          <p:cNvSpPr/>
          <p:nvPr/>
        </p:nvSpPr>
        <p:spPr>
          <a:xfrm rot="10800000">
            <a:off x="1370672" y="4026040"/>
            <a:ext cx="7345020" cy="3600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2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>
            <a:extLst>
              <a:ext uri="{FF2B5EF4-FFF2-40B4-BE49-F238E27FC236}">
                <a16:creationId xmlns:a16="http://schemas.microsoft.com/office/drawing/2014/main" id="{81AA6EE9-F040-41B0-BE2D-721CAF20B7F1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Three mix data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전략 질문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F5F93F-7250-426A-9E62-1E824C7AC8F7}"/>
              </a:ext>
            </a:extLst>
          </p:cNvPr>
          <p:cNvSpPr/>
          <p:nvPr/>
        </p:nvSpPr>
        <p:spPr>
          <a:xfrm>
            <a:off x="1543349" y="1916790"/>
            <a:ext cx="6819302" cy="933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마케팅 반응율이 가장 높은 시간대는 언제인가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?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20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고객들은 매장에 언제 많이 방문하는가</a:t>
            </a:r>
            <a:r>
              <a:rPr kumimoji="1" lang="en-US" altLang="ko-KR" sz="20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?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78B26-8CAB-4FFE-9CD2-0C8632D930AD}"/>
              </a:ext>
            </a:extLst>
          </p:cNvPr>
          <p:cNvSpPr/>
          <p:nvPr/>
        </p:nvSpPr>
        <p:spPr>
          <a:xfrm>
            <a:off x="1064460" y="1369276"/>
            <a:ext cx="550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Data Driven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0E417C-7A66-4941-A8BC-5BF7EFAE125E}"/>
              </a:ext>
            </a:extLst>
          </p:cNvPr>
          <p:cNvSpPr/>
          <p:nvPr/>
        </p:nvSpPr>
        <p:spPr>
          <a:xfrm>
            <a:off x="1064460" y="2934201"/>
            <a:ext cx="550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Data Informed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4664DD-F5D1-4FEC-B2E6-4D4ECF802A68}"/>
              </a:ext>
            </a:extLst>
          </p:cNvPr>
          <p:cNvSpPr/>
          <p:nvPr/>
        </p:nvSpPr>
        <p:spPr>
          <a:xfrm>
            <a:off x="1064460" y="4413778"/>
            <a:ext cx="550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3. Data Inspired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9070E-BB73-4474-8C12-3A7A3799E9F1}"/>
              </a:ext>
            </a:extLst>
          </p:cNvPr>
          <p:cNvSpPr/>
          <p:nvPr/>
        </p:nvSpPr>
        <p:spPr>
          <a:xfrm>
            <a:off x="1543349" y="3486625"/>
            <a:ext cx="6819302" cy="933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어떻게 마케팅을 구성해야 고객들이 많이 방문할까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?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20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어떤 매체로 광고를 해야 온</a:t>
            </a:r>
            <a:r>
              <a:rPr kumimoji="1" lang="en-US" altLang="ko-KR" sz="20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/</a:t>
            </a:r>
            <a:r>
              <a:rPr kumimoji="1" lang="ko-KR" altLang="en-US" sz="20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오프라인 접속을 </a:t>
            </a:r>
            <a:r>
              <a:rPr kumimoji="1" lang="ko-KR" altLang="en-US" sz="2000" b="1" dirty="0" err="1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많이할까</a:t>
            </a:r>
            <a:r>
              <a:rPr kumimoji="1" lang="en-US" altLang="ko-KR" sz="20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?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7B135A-C090-4AC9-86FF-690E97940047}"/>
              </a:ext>
            </a:extLst>
          </p:cNvPr>
          <p:cNvSpPr/>
          <p:nvPr/>
        </p:nvSpPr>
        <p:spPr>
          <a:xfrm>
            <a:off x="1543349" y="4960205"/>
            <a:ext cx="6819302" cy="933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20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고객 스스로 홍보 효과를 일으키고 있는가</a:t>
            </a:r>
            <a:r>
              <a:rPr kumimoji="1" lang="en-US" altLang="ko-KR" sz="20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?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2000" b="1" noProof="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고객은 어떻게 우리 마켓을 홍보하고 있을까</a:t>
            </a:r>
            <a:r>
              <a:rPr kumimoji="1" lang="en-US" altLang="ko-KR" sz="2000" b="1" noProof="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?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4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>
            <a:extLst>
              <a:ext uri="{FF2B5EF4-FFF2-40B4-BE49-F238E27FC236}">
                <a16:creationId xmlns:a16="http://schemas.microsoft.com/office/drawing/2014/main" id="{81AA6EE9-F040-41B0-BE2D-721CAF20B7F1}"/>
              </a:ext>
            </a:extLst>
          </p:cNvPr>
          <p:cNvSpPr txBox="1"/>
          <p:nvPr/>
        </p:nvSpPr>
        <p:spPr>
          <a:xfrm>
            <a:off x="650571" y="404580"/>
            <a:ext cx="86048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0" lvl="1" indent="80963" algn="ctr" defTabSz="8395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Three mix data </a:t>
            </a:r>
            <a:r>
              <a:rPr lang="ko-KR" altLang="en-US" sz="3200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전략 질문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F5F93F-7250-426A-9E62-1E824C7AC8F7}"/>
              </a:ext>
            </a:extLst>
          </p:cNvPr>
          <p:cNvSpPr/>
          <p:nvPr/>
        </p:nvSpPr>
        <p:spPr>
          <a:xfrm>
            <a:off x="1543349" y="1916790"/>
            <a:ext cx="6819302" cy="933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과거 데이터를 </a:t>
            </a:r>
            <a:r>
              <a:rPr kumimoji="1" lang="ko-KR" altLang="en-US" sz="1600" b="1" dirty="0" err="1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살펴보았을때</a:t>
            </a:r>
            <a:r>
              <a:rPr kumimoji="1" lang="ko-KR" altLang="en-US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 금요일 저녁이 가장 많이 방문하고 </a:t>
            </a:r>
            <a:endParaRPr kumimoji="1" lang="en-US" altLang="ko-KR" sz="1600" b="1" dirty="0">
              <a:solidFill>
                <a:schemeClr val="tx1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더불어 홍보효과가 좋았음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78B26-8CAB-4FFE-9CD2-0C8632D930AD}"/>
              </a:ext>
            </a:extLst>
          </p:cNvPr>
          <p:cNvSpPr/>
          <p:nvPr/>
        </p:nvSpPr>
        <p:spPr>
          <a:xfrm>
            <a:off x="1064460" y="1369276"/>
            <a:ext cx="550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Data Driven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0E417C-7A66-4941-A8BC-5BF7EFAE125E}"/>
              </a:ext>
            </a:extLst>
          </p:cNvPr>
          <p:cNvSpPr/>
          <p:nvPr/>
        </p:nvSpPr>
        <p:spPr>
          <a:xfrm>
            <a:off x="1064460" y="2934201"/>
            <a:ext cx="550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Data Informed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4664DD-F5D1-4FEC-B2E6-4D4ECF802A68}"/>
              </a:ext>
            </a:extLst>
          </p:cNvPr>
          <p:cNvSpPr/>
          <p:nvPr/>
        </p:nvSpPr>
        <p:spPr>
          <a:xfrm>
            <a:off x="1064460" y="4413778"/>
            <a:ext cx="550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3. Data Inspired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9070E-BB73-4474-8C12-3A7A3799E9F1}"/>
              </a:ext>
            </a:extLst>
          </p:cNvPr>
          <p:cNvSpPr/>
          <p:nvPr/>
        </p:nvSpPr>
        <p:spPr>
          <a:xfrm>
            <a:off x="1543349" y="3486625"/>
            <a:ext cx="6819302" cy="933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오후 </a:t>
            </a:r>
            <a:r>
              <a:rPr kumimoji="1" lang="en-US" altLang="ko-KR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5</a:t>
            </a:r>
            <a:r>
              <a:rPr kumimoji="1" lang="ko-KR" altLang="en-US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시 경에 일괄적으로 마케팅을 보내 </a:t>
            </a:r>
            <a:r>
              <a:rPr kumimoji="1" lang="ko-KR" altLang="en-US" sz="1600" b="1" dirty="0" err="1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방문시</a:t>
            </a:r>
            <a:r>
              <a:rPr kumimoji="1" lang="ko-KR" altLang="en-US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 할인 이벤트로 구성</a:t>
            </a:r>
            <a:endParaRPr kumimoji="1" lang="en-US" altLang="ko-KR" sz="1600" b="1" dirty="0">
              <a:solidFill>
                <a:schemeClr val="tx1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문장은 간략하게 온라인 푸시 및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LMS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를 통해 마케팅 진행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7B135A-C090-4AC9-86FF-690E97940047}"/>
              </a:ext>
            </a:extLst>
          </p:cNvPr>
          <p:cNvSpPr/>
          <p:nvPr/>
        </p:nvSpPr>
        <p:spPr>
          <a:xfrm>
            <a:off x="1543349" y="4960205"/>
            <a:ext cx="6819302" cy="933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특정 고객군을 선정하여</a:t>
            </a:r>
            <a:r>
              <a:rPr kumimoji="1" lang="en-US" altLang="ko-KR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, </a:t>
            </a:r>
            <a:r>
              <a:rPr kumimoji="1" lang="ko-KR" altLang="en-US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그 고객군들의 패턴을 살펴보니 만족할 경우</a:t>
            </a:r>
            <a:br>
              <a:rPr kumimoji="1" lang="en-US" altLang="ko-KR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</a:br>
            <a:r>
              <a:rPr kumimoji="1" lang="ko-KR" altLang="en-US" sz="1600" b="1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주변 사람들에게 공유하는 것을 데이터로 확인</a:t>
            </a:r>
            <a:endParaRPr kumimoji="1" lang="en-US" altLang="ko-KR" sz="1600" b="1" dirty="0">
              <a:solidFill>
                <a:schemeClr val="tx1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=&gt;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공유버튼을 신설하여 고객의 편리성을 강화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14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T폰트">
      <a:majorFont>
        <a:latin typeface="Droid Sans Fallback"/>
        <a:ea typeface="Droid Sans Fallback"/>
        <a:cs typeface=""/>
      </a:majorFont>
      <a:minorFont>
        <a:latin typeface="Droid Sans Fallback"/>
        <a:ea typeface="Droid Sans Fallback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Bold"/>
        <a:ea typeface="KoPub돋움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표지 모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Bold"/>
        <a:ea typeface="KoPub돋움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디자인 사용자 지정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나눔고딕 테마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9200" tIns="39600" rIns="79200" bIns="39600" numCol="1" anchor="ctr" anchorCtr="0" compatLnSpc="1">
        <a:prstTxWarp prst="textNoShape">
          <a:avLst/>
        </a:prstTxWarp>
      </a:bodyPr>
      <a:lstStyle>
        <a:defPPr marL="0" marR="0" indent="0" algn="l" defTabSz="7858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9200" tIns="39600" rIns="79200" bIns="39600" numCol="1" anchor="ctr" anchorCtr="0" compatLnSpc="1">
        <a:prstTxWarp prst="textNoShape">
          <a:avLst/>
        </a:prstTxWarp>
      </a:bodyPr>
      <a:lstStyle>
        <a:defPPr marL="0" marR="0" indent="0" algn="l" defTabSz="7858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Bold"/>
        <a:ea typeface="KoPub돋움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Bold"/>
        <a:ea typeface="KoPub돋움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8051</TotalTime>
  <Words>862</Words>
  <Application>Microsoft Macintosh PowerPoint</Application>
  <PresentationFormat>A4 용지(210x297mm)</PresentationFormat>
  <Paragraphs>177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10</vt:i4>
      </vt:variant>
      <vt:variant>
        <vt:lpstr>슬라이드 제목</vt:lpstr>
      </vt:variant>
      <vt:variant>
        <vt:i4>38</vt:i4>
      </vt:variant>
    </vt:vector>
  </HeadingPairs>
  <TitlesOfParts>
    <vt:vector size="67" baseType="lpstr">
      <vt:lpstr>Noto Sans KR</vt:lpstr>
      <vt:lpstr>KoPub돋움체 Medium</vt:lpstr>
      <vt:lpstr>Arial</vt:lpstr>
      <vt:lpstr>나눔스퀘어</vt:lpstr>
      <vt:lpstr>Calibri</vt:lpstr>
      <vt:lpstr>나눔고딕 ExtraBold</vt:lpstr>
      <vt:lpstr>KoPub돋움체 Bold</vt:lpstr>
      <vt:lpstr>Wingdings</vt:lpstr>
      <vt:lpstr>뫼비우스 Regular</vt:lpstr>
      <vt:lpstr>맑은 고딕</vt:lpstr>
      <vt:lpstr>Noto Sans CJK JP Regular</vt:lpstr>
      <vt:lpstr>Droid Sans Fallback</vt:lpstr>
      <vt:lpstr>맑은 고딕</vt:lpstr>
      <vt:lpstr>나눔스퀘어_ac ExtraBold</vt:lpstr>
      <vt:lpstr>Arial Unicode MS</vt:lpstr>
      <vt:lpstr>다음_SemiBold</vt:lpstr>
      <vt:lpstr>Arial Black</vt:lpstr>
      <vt:lpstr>HY헤드라인M</vt:lpstr>
      <vt:lpstr>나눔고딕</vt:lpstr>
      <vt:lpstr>표지</vt:lpstr>
      <vt:lpstr>5_디자인 사용자 지정</vt:lpstr>
      <vt:lpstr>10_Office Theme</vt:lpstr>
      <vt:lpstr>4_표지 모음</vt:lpstr>
      <vt:lpstr>2_디자인 사용자 지정</vt:lpstr>
      <vt:lpstr>1_디자인 사용자 지정</vt:lpstr>
      <vt:lpstr>11_Office Theme</vt:lpstr>
      <vt:lpstr>12_Office Theme</vt:lpstr>
      <vt:lpstr>4_Office 테마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주열</dc:creator>
  <cp:lastModifiedBy>김진환[ 대학원박사과정재학 / 경제통계학과 ]</cp:lastModifiedBy>
  <cp:revision>274</cp:revision>
  <dcterms:created xsi:type="dcterms:W3CDTF">2020-05-31T03:25:32Z</dcterms:created>
  <dcterms:modified xsi:type="dcterms:W3CDTF">2023-08-28T15:01:36Z</dcterms:modified>
</cp:coreProperties>
</file>